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7544141E-7B6B-4498-BA03-1FFD61E228D9}">
  <a:tblStyle styleName="Table_0" styleId="{7544141E-7B6B-4498-BA03-1FFD61E228D9}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  <a:fill>
          <a:solidFill>
            <a:srgbClr val="EFF3F9"/>
          </a:solidFill>
        </a:fill>
      </a:tcStyle>
    </a:wholeTbl>
    <a:band1H>
      <a:tcStyle>
        <a:fill>
          <a:solidFill>
            <a:srgbClr val="DBE5F1"/>
          </a:solidFill>
        </a:fill>
      </a:tcStyle>
    </a:band1H>
    <a:band1V>
      <a:tcStyle>
        <a:fill>
          <a:solidFill>
            <a:srgbClr val="DBE5F1"/>
          </a:solidFill>
        </a:fill>
      </a:tcStyle>
    </a:band1V>
    <a:lastCol>
      <a:tcTxStyle b="on" i="off"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bottom>
        </a:tcBdr>
        <a:fill>
          <a:solidFill>
            <a:schemeClr val="accent1"/>
          </a:solidFill>
        </a:fill>
      </a:tcStyle>
    </a:firstRow>
  </a:tblStyle>
  <a:tblStyle styleName="Table_1" styleId="{1B17D160-6198-4BF7-BD8C-3AF08372F758}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  <a:fill>
          <a:solidFill>
            <a:srgbClr val="EFF3F9"/>
          </a:solidFill>
        </a:fill>
      </a:tcStyle>
    </a:wholeTbl>
    <a:band1H>
      <a:tcStyle>
        <a:fill>
          <a:solidFill>
            <a:srgbClr val="DBE5F1"/>
          </a:solidFill>
        </a:fill>
      </a:tcStyle>
    </a:band1H>
    <a:band1V>
      <a:tcStyle>
        <a:fill>
          <a:solidFill>
            <a:srgbClr val="DBE5F1"/>
          </a:solidFill>
        </a:fill>
      </a:tcStyle>
    </a:band1V>
    <a:lastCol>
      <a:tcTxStyle b="on" i="off"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bottom>
        </a:tcBdr>
        <a:fill>
          <a:solidFill>
            <a:schemeClr val="accent1"/>
          </a:solidFill>
        </a:fill>
      </a:tcStyle>
    </a:firstRow>
  </a:tblStyle>
  <a:tblStyle styleName="Table_2" styleId="{5E922544-B28C-4B91-AD72-30D939DCE029}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  <a:fill>
          <a:solidFill>
            <a:srgbClr val="EFF3F9"/>
          </a:solidFill>
        </a:fill>
      </a:tcStyle>
    </a:wholeTbl>
    <a:band1H>
      <a:tcStyle>
        <a:fill>
          <a:solidFill>
            <a:srgbClr val="DBE5F1"/>
          </a:solidFill>
        </a:fill>
      </a:tcStyle>
    </a:band1H>
    <a:band1V>
      <a:tcStyle>
        <a:fill>
          <a:solidFill>
            <a:srgbClr val="DBE5F1"/>
          </a:solidFill>
        </a:fill>
      </a:tcStyle>
    </a:band1V>
    <a:lastCol>
      <a:tcTxStyle b="on" i="off"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bottom>
        </a:tcBdr>
        <a:fill>
          <a:solidFill>
            <a:schemeClr val="accent1"/>
          </a:solidFill>
        </a:fill>
      </a:tcStyle>
    </a:firstRow>
  </a:tblStyle>
  <a:tblStyle styleName="Table_3" styleId="{9192F7AF-FD05-4068-9F06-4A67972B0F87}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  <a:fill>
          <a:solidFill>
            <a:srgbClr val="EFF3F9"/>
          </a:solidFill>
        </a:fill>
      </a:tcStyle>
    </a:wholeTbl>
    <a:band1H>
      <a:tcStyle>
        <a:fill>
          <a:solidFill>
            <a:srgbClr val="DBE5F1"/>
          </a:solidFill>
        </a:fill>
      </a:tcStyle>
    </a:band1H>
    <a:band1V>
      <a:tcStyle>
        <a:fill>
          <a:solidFill>
            <a:srgbClr val="DBE5F1"/>
          </a:solidFill>
        </a:fill>
      </a:tcStyle>
    </a:band1V>
    <a:lastCol>
      <a:tcTxStyle b="on" i="off"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bottom>
        </a:tcBdr>
        <a:fill>
          <a:solidFill>
            <a:schemeClr val="accent1"/>
          </a:solidFill>
        </a:fill>
      </a:tcStyle>
    </a:firstRow>
  </a:tblStyle>
  <a:tblStyle styleName="Table_4" styleId="{161BDEDF-BE6B-4724-9271-89A9570E9587}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  <a:fill>
          <a:solidFill>
            <a:srgbClr val="EFF3F9"/>
          </a:solidFill>
        </a:fill>
      </a:tcStyle>
    </a:wholeTbl>
    <a:band1H>
      <a:tcStyle>
        <a:fill>
          <a:solidFill>
            <a:srgbClr val="DBE5F1"/>
          </a:solidFill>
        </a:fill>
      </a:tcStyle>
    </a:band1H>
    <a:band1V>
      <a:tcStyle>
        <a:fill>
          <a:solidFill>
            <a:srgbClr val="DBE5F1"/>
          </a:solidFill>
        </a:fill>
      </a:tcStyle>
    </a:band1V>
    <a:lastCol>
      <a:tcTxStyle b="on" i="off"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bottom>
        </a:tcBdr>
        <a:fill>
          <a:solidFill>
            <a:schemeClr val="accent1"/>
          </a:solidFill>
        </a:fill>
      </a:tcStyle>
    </a:firstRow>
  </a:tblStyle>
  <a:tblStyle styleName="Table_5" styleId="{3E6FC74D-0142-445F-832E-F8E80A0D42AB}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  <a:fill>
          <a:solidFill>
            <a:srgbClr val="EFF3F9"/>
          </a:solidFill>
        </a:fill>
      </a:tcStyle>
    </a:wholeTbl>
    <a:band1H>
      <a:tcStyle>
        <a:fill>
          <a:solidFill>
            <a:srgbClr val="DBE5F1"/>
          </a:solidFill>
        </a:fill>
      </a:tcStyle>
    </a:band1H>
    <a:band1V>
      <a:tcStyle>
        <a:fill>
          <a:solidFill>
            <a:srgbClr val="DBE5F1"/>
          </a:solidFill>
        </a:fill>
      </a:tcStyle>
    </a:band1V>
    <a:lastCol>
      <a:tcTxStyle b="on" i="off"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bottom>
        </a:tcBdr>
        <a:fill>
          <a:solidFill>
            <a:schemeClr val="accent1"/>
          </a:solidFill>
        </a:fill>
      </a:tcStyle>
    </a:firstRow>
  </a:tblStyle>
  <a:tblStyle styleName="Table_6" styleId="{0BCCABCE-7209-48AF-8C84-8A29F3351396}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  <a:fill>
          <a:solidFill>
            <a:srgbClr val="EFF3F9"/>
          </a:solidFill>
        </a:fill>
      </a:tcStyle>
    </a:wholeTbl>
    <a:band1H>
      <a:tcStyle>
        <a:fill>
          <a:solidFill>
            <a:srgbClr val="DBE5F1"/>
          </a:solidFill>
        </a:fill>
      </a:tcStyle>
    </a:band1H>
    <a:band1V>
      <a:tcStyle>
        <a:fill>
          <a:solidFill>
            <a:srgbClr val="DBE5F1"/>
          </a:solidFill>
        </a:fill>
      </a:tcStyle>
    </a:band1V>
    <a:lastCol>
      <a:tcTxStyle b="on" i="off"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bottom>
        </a:tcBdr>
        <a:fill>
          <a:solidFill>
            <a:schemeClr val="accent1"/>
          </a:solidFill>
        </a:fill>
      </a:tcStyle>
    </a:firstRow>
  </a:tblStyle>
  <a:tblStyle styleName="Table_7" styleId="{B7653A0B-9458-4BAD-AE99-CB86D9C77E7B}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  <a:fill>
          <a:solidFill>
            <a:srgbClr val="EFF3F9"/>
          </a:solidFill>
        </a:fill>
      </a:tcStyle>
    </a:wholeTbl>
    <a:band1H>
      <a:tcStyle>
        <a:fill>
          <a:solidFill>
            <a:srgbClr val="DBE5F1"/>
          </a:solidFill>
        </a:fill>
      </a:tcStyle>
    </a:band1H>
    <a:band1V>
      <a:tcStyle>
        <a:fill>
          <a:solidFill>
            <a:srgbClr val="DBE5F1"/>
          </a:solidFill>
        </a:fill>
      </a:tcStyle>
    </a:band1V>
    <a:lastCol>
      <a:tcTxStyle b="on" i="off"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Target="slides/slide34.xml" Type="http://schemas.openxmlformats.org/officeDocument/2006/relationships/slide" Id="rId39"/><Relationship Target="slides/slide33.xml" Type="http://schemas.openxmlformats.org/officeDocument/2006/relationships/slide" Id="rId38"/><Relationship Target="slides/slide32.xml" Type="http://schemas.openxmlformats.org/officeDocument/2006/relationships/slide" Id="rId37"/><Relationship Target="slides/slide14.xml" Type="http://schemas.openxmlformats.org/officeDocument/2006/relationships/slide" Id="rId19"/><Relationship Target="slides/slide31.xml" Type="http://schemas.openxmlformats.org/officeDocument/2006/relationships/slide" Id="rId36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9.xml" Type="http://schemas.openxmlformats.org/officeDocument/2006/relationships/slide" Id="rId34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slides/slide35.xml" Type="http://schemas.openxmlformats.org/officeDocument/2006/relationships/slide" Id="rId40"/><Relationship Target="theme/theme1.xml" Type="http://schemas.openxmlformats.org/officeDocument/2006/relationships/theme" Id="rId1"/><Relationship Target="slides/slide17.xml" Type="http://schemas.openxmlformats.org/officeDocument/2006/relationships/slide" Id="rId22"/><Relationship Target="slides/slide36.xml" Type="http://schemas.openxmlformats.org/officeDocument/2006/relationships/slide" Id="rId41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slides/slide37.xml" Type="http://schemas.openxmlformats.org/officeDocument/2006/relationships/slide" Id="rId42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 strike="noStrike" u="none" b="0" cap="none" baseline="0" sz="1200" i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 strike="noStrike" u="none" b="0" cap="none" baseline="0" sz="1200" i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685213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200" i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/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/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5" name="Shape 1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/>
        </p:txBody>
      </p:sp>
      <p:sp>
        <p:nvSpPr>
          <p:cNvPr id="178" name="Shape 178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/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1" name="Shape 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/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3" name="Shape 2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4" name="Shape 2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/>
        </p:txBody>
      </p:sp>
      <p:sp>
        <p:nvSpPr>
          <p:cNvPr id="205" name="Shape 20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1" name="Shape 2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/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0" name="Shape 2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/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0" name="Shape 2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1" name="Shape 2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/>
        </p:txBody>
      </p:sp>
      <p:sp>
        <p:nvSpPr>
          <p:cNvPr id="242" name="Shape 24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0" name="Shape 2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1" name="Shape 2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/>
        </p:txBody>
      </p:sp>
      <p:sp>
        <p:nvSpPr>
          <p:cNvPr id="252" name="Shape 25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7" name="Shape 2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8" name="Shape 2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/>
        </p:txBody>
      </p:sp>
      <p:sp>
        <p:nvSpPr>
          <p:cNvPr id="259" name="Shape 25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6" name="Shape 2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/>
        </p:txBody>
      </p:sp>
      <p:sp>
        <p:nvSpPr>
          <p:cNvPr id="268" name="Shape 26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/>
          <p:nvPr>
            <p:ph idx="12" type="sldNum"/>
          </p:nvPr>
        </p:nvSpPr>
        <p:spPr>
          <a:xfrm>
            <a:off y="6356350" x="6553200"/>
            <a:ext cy="365099" cx="21335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9" name="Shape 2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0" name="Shape 2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/>
        </p:txBody>
      </p:sp>
      <p:sp>
        <p:nvSpPr>
          <p:cNvPr id="281" name="Shape 28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0" name="Shape 2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1" name="Shape 2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/>
        </p:txBody>
      </p:sp>
      <p:sp>
        <p:nvSpPr>
          <p:cNvPr id="292" name="Shape 29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1" name="Shape 3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2" name="Shape 3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/>
        </p:txBody>
      </p:sp>
      <p:sp>
        <p:nvSpPr>
          <p:cNvPr id="303" name="Shape 30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4" name="Shape 3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5" name="Shape 3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/>
        </p:txBody>
      </p:sp>
      <p:sp>
        <p:nvSpPr>
          <p:cNvPr id="316" name="Shape 31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7" name="Shape 3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8" name="Shape 3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/>
        </p:txBody>
      </p:sp>
      <p:sp>
        <p:nvSpPr>
          <p:cNvPr id="329" name="Shape 32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0" name="Shape 3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1" name="Shape 3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/>
        </p:txBody>
      </p:sp>
      <p:sp>
        <p:nvSpPr>
          <p:cNvPr id="342" name="Shape 34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9" name="Shape 3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0" name="Shape 3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/>
        </p:txBody>
      </p:sp>
      <p:sp>
        <p:nvSpPr>
          <p:cNvPr id="351" name="Shape 35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1" name="Shape 3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2" name="Shape 3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/>
        </p:txBody>
      </p:sp>
      <p:sp>
        <p:nvSpPr>
          <p:cNvPr id="363" name="Shape 36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7" name="Shape 3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8" name="Shape 3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/>
        </p:txBody>
      </p:sp>
      <p:sp>
        <p:nvSpPr>
          <p:cNvPr id="369" name="Shape 36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3" name="Shape 3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4" name="Shape 37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75" name="Shape 3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/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1" name="Shape 3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2" name="Shape 38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8" name="Shape 3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9" name="Shape 38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90" name="Shape 3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5" name="Shape 3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6" name="Shape 39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97" name="Shape 3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2" name="Shape 4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3" name="Shape 40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04" name="Shape 4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8" name="Shape 4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9" name="Shape 40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10" name="Shape 4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2" name="Shape 4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3" name="Shape 4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/>
        </p:txBody>
      </p:sp>
      <p:sp>
        <p:nvSpPr>
          <p:cNvPr id="434" name="Shape 43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8" name="Shape 4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9" name="Shape 4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/>
        </p:txBody>
      </p:sp>
      <p:sp>
        <p:nvSpPr>
          <p:cNvPr id="440" name="Shape 44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4" name="Shape 4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5" name="Shape 4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/>
        </p:txBody>
      </p:sp>
      <p:sp>
        <p:nvSpPr>
          <p:cNvPr id="446" name="Shape 44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/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/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/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/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/>
        </p:txBody>
      </p:sp>
      <p:sp>
        <p:nvSpPr>
          <p:cNvPr id="155" name="Shape 155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/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spAutoFit/>
          </a:bodyPr>
          <a:lstStyle/>
          <a:p>
            <a:pPr algn="r" rtl="0" lvl="0" marR="0" indent="0" marL="0"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14" name="Shape 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" name="Shape 15"/>
          <p:cNvSpPr txBox="1"/>
          <p:nvPr>
            <p:ph type="ctrTitle"/>
          </p:nvPr>
        </p:nvSpPr>
        <p:spPr>
          <a:xfrm>
            <a:off y="2130425" x="685800"/>
            <a:ext cy="147002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y="3886200" x="13716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 strike="noStrike" u="none" b="0" cap="none" baseline="0" sz="3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 marR="0" indent="0" marL="457200">
              <a:spcBef>
                <a:spcPts val="560"/>
              </a:spcBef>
              <a:buClr>
                <a:srgbClr val="888888"/>
              </a:buClr>
              <a:buFont typeface="Calibri"/>
              <a:buNone/>
              <a:defRPr strike="noStrike" u="none" b="0" cap="none" baseline="0" sz="28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 marR="0" indent="0" marL="914400">
              <a:spcBef>
                <a:spcPts val="480"/>
              </a:spcBef>
              <a:buClr>
                <a:srgbClr val="888888"/>
              </a:buClr>
              <a:buFont typeface="Calibri"/>
              <a:buNone/>
              <a:defRPr strike="noStrike" u="none" b="0" cap="none" baseline="0" sz="24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 marR="0" indent="0" marL="1371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 marR="0" indent="0" marL="18288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R="0" indent="0" marL="22860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R="0" indent="0" marL="27432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R="0" indent="0" marL="32004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R="0" indent="0" marL="3657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x" type="vertTx">
  <p:cSld name="vertTx"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 rot="5400000">
            <a:off y="-251618" x="2309018"/>
            <a:ext cy="8229600" cx="452596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2250" marL="34290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indent="-177800" marL="74295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indent="-136525" marL="114300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indent="-152400" marL="1600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indent="-152400" marL="20574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itleAndTx" type="vertTitleAndTx">
  <p:cSld name="vertTitleAndTx"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 rot="5400000">
            <a:off y="2171700" x="4732337"/>
            <a:ext cy="2057400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 rot="5400000">
            <a:off y="190500" x="541337"/>
            <a:ext cy="6019799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2250" marL="34290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indent="-177800" marL="74295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indent="-136525" marL="114300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indent="-152400" marL="1600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indent="-152400" marL="20574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" type="obj">
  <p:cSld name="obj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2250" marL="34290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indent="-177800" marL="74295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indent="-136525" marL="114300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indent="-152400" marL="1600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indent="-152400" marL="20574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secHead" type="secHead">
  <p:cSld name="secHead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y="44069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defRPr b="1" cap="small" sz="40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y="2906713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rtl="0" indent="0" marL="457200"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rtl="0" indent="0" marL="914400"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rtl="0" indent="0" marL="13716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rtl="0" indent="0" marL="18288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rtl="0" indent="0" marL="22860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rtl="0" indent="0" marL="27432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rtl="0" indent="0" marL="32004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rtl="0" indent="0" marL="36576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Obj" type="twoObj">
  <p:cSld name="twoObj"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1600200" x="457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y="1600200" x="4648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TxTwoObj" type="twoTxTwoObj">
  <p:cSld name="twoTxTwoObj"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Calibri"/>
              <a:buNone/>
              <a:defRPr b="1" sz="2400"/>
            </a:lvl1pPr>
            <a:lvl2pPr rtl="0" indent="0" marL="457200">
              <a:buFont typeface="Calibri"/>
              <a:buNone/>
              <a:defRPr b="1" sz="2000"/>
            </a:lvl2pPr>
            <a:lvl3pPr rtl="0" indent="0" marL="914400">
              <a:buFont typeface="Calibri"/>
              <a:buNone/>
              <a:defRPr b="1" sz="1800"/>
            </a:lvl3pPr>
            <a:lvl4pPr rtl="0" indent="0" marL="1371600">
              <a:buFont typeface="Calibri"/>
              <a:buNone/>
              <a:defRPr b="1" sz="1600"/>
            </a:lvl4pPr>
            <a:lvl5pPr rtl="0" indent="0" marL="1828800">
              <a:buFont typeface="Calibri"/>
              <a:buNone/>
              <a:defRPr b="1" sz="1600"/>
            </a:lvl5pPr>
            <a:lvl6pPr rtl="0" indent="0" marL="2286000">
              <a:buFont typeface="Calibri"/>
              <a:buNone/>
              <a:defRPr b="1" sz="1600"/>
            </a:lvl6pPr>
            <a:lvl7pPr rtl="0" indent="0" marL="2743200">
              <a:buFont typeface="Calibri"/>
              <a:buNone/>
              <a:defRPr b="1" sz="1600"/>
            </a:lvl7pPr>
            <a:lvl8pPr rtl="0" indent="0" marL="3200400">
              <a:buFont typeface="Calibri"/>
              <a:buNone/>
              <a:defRPr b="1" sz="1600"/>
            </a:lvl8pPr>
            <a:lvl9pPr rtl="0" indent="0" marL="3657600">
              <a:buFont typeface="Calibri"/>
              <a:buNone/>
              <a:defRPr b="1" sz="1600"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y="2174875" x="457200"/>
            <a:ext cy="3951287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/>
        </p:txBody>
      </p:sp>
      <p:sp>
        <p:nvSpPr>
          <p:cNvPr id="43" name="Shape 43"/>
          <p:cNvSpPr txBox="1"/>
          <p:nvPr>
            <p:ph idx="3" type="body"/>
          </p:nvPr>
        </p:nvSpPr>
        <p:spPr>
          <a:xfrm>
            <a:off y="1535112" x="4645025"/>
            <a:ext cy="639762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Calibri"/>
              <a:buNone/>
              <a:defRPr b="1" sz="2400"/>
            </a:lvl1pPr>
            <a:lvl2pPr rtl="0" indent="0" marL="457200">
              <a:buFont typeface="Calibri"/>
              <a:buNone/>
              <a:defRPr b="1" sz="2000"/>
            </a:lvl2pPr>
            <a:lvl3pPr rtl="0" indent="0" marL="914400">
              <a:buFont typeface="Calibri"/>
              <a:buNone/>
              <a:defRPr b="1" sz="1800"/>
            </a:lvl3pPr>
            <a:lvl4pPr rtl="0" indent="0" marL="1371600">
              <a:buFont typeface="Calibri"/>
              <a:buNone/>
              <a:defRPr b="1" sz="1600"/>
            </a:lvl4pPr>
            <a:lvl5pPr rtl="0" indent="0" marL="1828800">
              <a:buFont typeface="Calibri"/>
              <a:buNone/>
              <a:defRPr b="1" sz="1600"/>
            </a:lvl5pPr>
            <a:lvl6pPr rtl="0" indent="0" marL="2286000">
              <a:buFont typeface="Calibri"/>
              <a:buNone/>
              <a:defRPr b="1" sz="1600"/>
            </a:lvl6pPr>
            <a:lvl7pPr rtl="0" indent="0" marL="2743200">
              <a:buFont typeface="Calibri"/>
              <a:buNone/>
              <a:defRPr b="1" sz="1600"/>
            </a:lvl7pPr>
            <a:lvl8pPr rtl="0" indent="0" marL="3200400">
              <a:buFont typeface="Calibri"/>
              <a:buNone/>
              <a:defRPr b="1" sz="1600"/>
            </a:lvl8pPr>
            <a:lvl9pPr rtl="0" indent="0" marL="3657600">
              <a:buFont typeface="Calibri"/>
              <a:buNone/>
              <a:defRPr b="1" sz="1600"/>
            </a:lvl9pPr>
          </a:lstStyle>
          <a:p/>
        </p:txBody>
      </p:sp>
      <p:sp>
        <p:nvSpPr>
          <p:cNvPr id="44" name="Shape 44"/>
          <p:cNvSpPr txBox="1"/>
          <p:nvPr>
            <p:ph idx="4" type="body"/>
          </p:nvPr>
        </p:nvSpPr>
        <p:spPr>
          <a:xfrm>
            <a:off y="2174875" x="4645025"/>
            <a:ext cy="3951287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Tx" type="objTx">
  <p:cSld name="objTx"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y="273050" x="457200"/>
            <a:ext cy="1162049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defRPr b="1" sz="20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273050" x="3575050"/>
            <a:ext cy="5853112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/>
        </p:txBody>
      </p:sp>
      <p:sp>
        <p:nvSpPr>
          <p:cNvPr id="60" name="Shape 60"/>
          <p:cNvSpPr txBox="1"/>
          <p:nvPr>
            <p:ph idx="2" type="body"/>
          </p:nvPr>
        </p:nvSpPr>
        <p:spPr>
          <a:xfrm>
            <a:off y="1435100" x="457200"/>
            <a:ext cy="4691063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Calibri"/>
              <a:buNone/>
              <a:defRPr sz="1400"/>
            </a:lvl1pPr>
            <a:lvl2pPr rtl="0" indent="0" marL="457200">
              <a:buFont typeface="Calibri"/>
              <a:buNone/>
              <a:defRPr sz="1200"/>
            </a:lvl2pPr>
            <a:lvl3pPr rtl="0" indent="0" marL="914400">
              <a:buFont typeface="Calibri"/>
              <a:buNone/>
              <a:defRPr sz="1000"/>
            </a:lvl3pPr>
            <a:lvl4pPr rtl="0" indent="0" marL="1371600">
              <a:buFont typeface="Calibri"/>
              <a:buNone/>
              <a:defRPr sz="900"/>
            </a:lvl4pPr>
            <a:lvl5pPr rtl="0" indent="0" marL="1828800">
              <a:buFont typeface="Calibri"/>
              <a:buNone/>
              <a:defRPr sz="900"/>
            </a:lvl5pPr>
            <a:lvl6pPr rtl="0" indent="0" marL="2286000">
              <a:buFont typeface="Calibri"/>
              <a:buNone/>
              <a:defRPr sz="900"/>
            </a:lvl6pPr>
            <a:lvl7pPr rtl="0" indent="0" marL="2743200">
              <a:buFont typeface="Calibri"/>
              <a:buNone/>
              <a:defRPr sz="900"/>
            </a:lvl7pPr>
            <a:lvl8pPr rtl="0" indent="0" marL="3200400">
              <a:buFont typeface="Calibri"/>
              <a:buNone/>
              <a:defRPr sz="900"/>
            </a:lvl8pPr>
            <a:lvl9pPr rtl="0" indent="0" marL="3657600">
              <a:buFont typeface="Calibri"/>
              <a:buNone/>
              <a:defRPr sz="900"/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picTx" type="picTx">
  <p:cSld name="picTx"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y="4800600" x="1792288"/>
            <a:ext cy="566737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defRPr b="1" sz="20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66" name="Shape 66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buClr>
                <a:srgbClr val="888888"/>
              </a:buClr>
              <a:buFont typeface="Calibri"/>
              <a:buNone/>
              <a:defRPr strike="noStrike" u="none" b="0" cap="none" baseline="0" sz="3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buClr>
                <a:schemeClr val="dk1"/>
              </a:buClr>
              <a:buFont typeface="Calibri"/>
              <a:buNone/>
              <a:defRPr strike="noStrike" u="none" b="0" cap="none" baseline="0" sz="2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buClr>
                <a:schemeClr val="dk1"/>
              </a:buClr>
              <a:buFont typeface="Calibri"/>
              <a:buNone/>
              <a:defRPr strike="noStrike" u="none" b="0" cap="none" baseline="0" sz="2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5367337" x="1792288"/>
            <a:ext cy="804861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Calibri"/>
              <a:buNone/>
              <a:defRPr sz="1400"/>
            </a:lvl1pPr>
            <a:lvl2pPr rtl="0" indent="0" marL="457200">
              <a:buFont typeface="Calibri"/>
              <a:buNone/>
              <a:defRPr sz="1200"/>
            </a:lvl2pPr>
            <a:lvl3pPr rtl="0" indent="0" marL="914400">
              <a:buFont typeface="Calibri"/>
              <a:buNone/>
              <a:defRPr sz="1000"/>
            </a:lvl3pPr>
            <a:lvl4pPr rtl="0" indent="0" marL="1371600">
              <a:buFont typeface="Calibri"/>
              <a:buNone/>
              <a:defRPr sz="900"/>
            </a:lvl4pPr>
            <a:lvl5pPr rtl="0" indent="0" marL="1828800">
              <a:buFont typeface="Calibri"/>
              <a:buNone/>
              <a:defRPr sz="900"/>
            </a:lvl5pPr>
            <a:lvl6pPr rtl="0" indent="0" marL="2286000">
              <a:buFont typeface="Calibri"/>
              <a:buNone/>
              <a:defRPr sz="900"/>
            </a:lvl6pPr>
            <a:lvl7pPr rtl="0" indent="0" marL="2743200">
              <a:buFont typeface="Calibri"/>
              <a:buNone/>
              <a:defRPr sz="900"/>
            </a:lvl7pPr>
            <a:lvl8pPr rtl="0" indent="0" marL="3200400">
              <a:buFont typeface="Calibri"/>
              <a:buNone/>
              <a:defRPr sz="900"/>
            </a:lvl8pPr>
            <a:lvl9pPr rtl="0" indent="0" marL="3657600">
              <a:buFont typeface="Calibri"/>
              <a:buNone/>
              <a:defRPr sz="900"/>
            </a:lvl9pPr>
          </a:lstStyle>
          <a:p/>
        </p:txBody>
      </p:sp>
      <p:sp>
        <p:nvSpPr>
          <p:cNvPr id="68" name="Shape 68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2"/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10.xml" Type="http://schemas.openxmlformats.org/officeDocument/2006/relationships/slideLayout" Id="rId10"/><Relationship Target="../slideLayouts/slideLayout4.xml" Type="http://schemas.openxmlformats.org/officeDocument/2006/relationships/slideLayout" Id="rId4"/><Relationship Target="../slideLayouts/slideLayout11.xml" Type="http://schemas.openxmlformats.org/officeDocument/2006/relationships/slideLayout" Id="rId11"/><Relationship Target="../slideLayouts/slideLayout3.xml" Type="http://schemas.openxmlformats.org/officeDocument/2006/relationships/slideLayout" Id="rId3"/><Relationship Target="../slideLayouts/slideLayout9.xml" Type="http://schemas.openxmlformats.org/officeDocument/2006/relationships/slideLayout" Id="rId9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slideLayouts/slideLayout8.xml" Type="http://schemas.openxmlformats.org/officeDocument/2006/relationships/slideLayout" Id="rId8"/><Relationship Target="../slideLayouts/slideLayout7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2250" marL="34290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3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77800" marL="74295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36525" marL="114300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52400" marL="1600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52400" marL="20574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4"/><Relationship Target="../media/image04.png" Type="http://schemas.openxmlformats.org/officeDocument/2006/relationships/image" Id="rId3"/><Relationship Target="../media/image00.png" Type="http://schemas.openxmlformats.org/officeDocument/2006/relationships/image" Id="rId5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4"/><Relationship Target="../media/image01.png" Type="http://schemas.openxmlformats.org/officeDocument/2006/relationships/image" Id="rId3"/><Relationship Target="../media/image03.png" Type="http://schemas.openxmlformats.org/officeDocument/2006/relationships/image" Id="rId5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4"/><Relationship Target="../media/image10.png" Type="http://schemas.openxmlformats.org/officeDocument/2006/relationships/image" Id="rId3"/><Relationship Target="../media/image08.png" Type="http://schemas.openxmlformats.org/officeDocument/2006/relationships/image" Id="rId5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4"/><Relationship Target="../media/image02.png" Type="http://schemas.openxmlformats.org/officeDocument/2006/relationships/image" Id="rId3"/><Relationship Target="../media/image12.png" Type="http://schemas.openxmlformats.org/officeDocument/2006/relationships/image" Id="rId5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png" Type="http://schemas.openxmlformats.org/officeDocument/2006/relationships/image" Id="rId4"/><Relationship Target="../media/image14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png" Type="http://schemas.openxmlformats.org/officeDocument/2006/relationships/image" Id="rId4"/><Relationship Target="../media/image14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png" Type="http://schemas.openxmlformats.org/officeDocument/2006/relationships/image" Id="rId4"/><Relationship Target="../media/image13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png" Type="http://schemas.openxmlformats.org/officeDocument/2006/relationships/image" Id="rId4"/><Relationship Target="../media/image21.pn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png" Type="http://schemas.openxmlformats.org/officeDocument/2006/relationships/image" Id="rId4"/><Relationship Target="../media/image17.pn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0.png" Type="http://schemas.openxmlformats.org/officeDocument/2006/relationships/image" Id="rId4"/><Relationship Target="http://en.wikipedia.org/wiki/Canny_edge_detector" Type="http://schemas.openxmlformats.org/officeDocument/2006/relationships/hyperlink" TargetMode="External" Id="rId3"/><Relationship Target="../media/image18.png" Type="http://schemas.openxmlformats.org/officeDocument/2006/relationships/image" Id="rId6"/><Relationship Target="../media/image26.png" Type="http://schemas.openxmlformats.org/officeDocument/2006/relationships/image" Id="rId5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8.png" Type="http://schemas.openxmlformats.org/officeDocument/2006/relationships/image" Id="rId4"/><Relationship Target="../media/image00.png" Type="http://schemas.openxmlformats.org/officeDocument/2006/relationships/image" Id="rId3"/><Relationship Target="../media/image02.png" Type="http://schemas.openxmlformats.org/officeDocument/2006/relationships/image" Id="rId5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0.png" Type="http://schemas.openxmlformats.org/officeDocument/2006/relationships/image" Id="rId4"/><Relationship Target="../media/image23.png" Type="http://schemas.openxmlformats.org/officeDocument/2006/relationships/image" Id="rId3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2.jpg" Type="http://schemas.openxmlformats.org/officeDocument/2006/relationships/image" Id="rId4"/><Relationship Target="../media/image19.gif" Type="http://schemas.openxmlformats.org/officeDocument/2006/relationships/image" Id="rId3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4.png" Type="http://schemas.openxmlformats.org/officeDocument/2006/relationships/image" Id="rId3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7.png" Type="http://schemas.openxmlformats.org/officeDocument/2006/relationships/image" Id="rId3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5.jpg" Type="http://schemas.openxmlformats.org/officeDocument/2006/relationships/image" Id="rId3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9.png" Type="http://schemas.openxmlformats.org/officeDocument/2006/relationships/image" Id="rId3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courses.csail.mit.edu/6.141/spring2008/pub/lectures/Vision-I-Lecture.pdf" Type="http://schemas.openxmlformats.org/officeDocument/2006/relationships/hyperlink" TargetMode="External" Id="rId10"/><Relationship Target="http://www.pages.drexel.edu/~weg22/can_tut.html" Type="http://schemas.openxmlformats.org/officeDocument/2006/relationships/hyperlink" TargetMode="External" Id="rId4"/><Relationship Target="http://homepages.inf.ed.ac.uk/rbf/HIPR2/label.htm" Type="http://schemas.openxmlformats.org/officeDocument/2006/relationships/hyperlink" TargetMode="External" Id="rId3"/><Relationship Target="http://web.mit.edu/6.186/2005/doc/morevision.pdf" Type="http://schemas.openxmlformats.org/officeDocument/2006/relationships/hyperlink" TargetMode="External" Id="rId9"/><Relationship Target="http://web.mit.edu/6.186/2007/lectures/vision/maslab-vision.ppt" Type="http://schemas.openxmlformats.org/officeDocument/2006/relationships/hyperlink" TargetMode="External" Id="rId6"/><Relationship Target="http://web.mit.edu/6.186/2007/lectures/vision/maslab-vision.ppt" Type="http://schemas.openxmlformats.org/officeDocument/2006/relationships/hyperlink" TargetMode="External" Id="rId5"/><Relationship Target="http://web.mit.edu/6.186/2005/doc/basicvision.pdf" Type="http://schemas.openxmlformats.org/officeDocument/2006/relationships/hyperlink" TargetMode="External" Id="rId8"/><Relationship Target="http://web.mit.edu/6.186/2006/lectures/Vision.pdf" Type="http://schemas.openxmlformats.org/officeDocument/2006/relationships/hyperlink" TargetMode="External" Id="rId7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4"/><Relationship Target="../media/image04.png" Type="http://schemas.openxmlformats.org/officeDocument/2006/relationships/image" Id="rId3"/><Relationship Target="../media/image30.png" Type="http://schemas.openxmlformats.org/officeDocument/2006/relationships/image" Id="rId5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y="2130425" x="685800"/>
            <a:ext cy="1470024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Vision</a:t>
            </a:r>
          </a:p>
        </p:txBody>
      </p:sp>
      <p:sp>
        <p:nvSpPr>
          <p:cNvPr id="85" name="Shape 85"/>
          <p:cNvSpPr txBox="1"/>
          <p:nvPr>
            <p:ph idx="1" type="subTitle"/>
          </p:nvPr>
        </p:nvSpPr>
        <p:spPr>
          <a:xfrm>
            <a:off y="3886200" x="13716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ctr" rtl="0" lvl="0" marR="0" indent="0" marL="0">
              <a:spcBef>
                <a:spcPts val="64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strike="noStrike" u="none" b="0" cap="none" baseline="0" sz="3200" lang="en-US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Maslab 201</a:t>
            </a:r>
            <a:r>
              <a:rPr lang="en-US"/>
              <a:t>3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y="152400" x="468312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Representation of Color in Bytes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y="1143000" x="15239"/>
            <a:ext cy="723900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spcBef>
                <a:spcPts val="96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0x00FF0000</a:t>
            </a:r>
          </a:p>
        </p:txBody>
      </p:sp>
      <p:sp>
        <p:nvSpPr>
          <p:cNvPr id="168" name="Shape 168"/>
          <p:cNvSpPr/>
          <p:nvPr/>
        </p:nvSpPr>
        <p:spPr>
          <a:xfrm>
            <a:off y="1905000" x="762000"/>
            <a:ext cy="1581150" cx="1752600"/>
          </a:xfrm>
          <a:prstGeom prst="rect">
            <a:avLst/>
          </a:prstGeom>
          <a:solidFill>
            <a:srgbClr val="FF0000"/>
          </a:solidFill>
          <a:ln w="25400" cap="flat">
            <a:solidFill>
              <a:srgbClr val="395E8A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buSzPct val="25000"/>
              <a:buNone/>
            </a:pPr>
            <a:r>
              <a:rPr strike="noStrike" u="none" b="1" cap="none" baseline="0" sz="22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R: 0xFF=255</a:t>
            </a:r>
          </a:p>
          <a:p>
            <a:pPr algn="ctr" rtl="0" lvl="0" marR="0" indent="0" marL="0">
              <a:buSzPct val="25000"/>
              <a:buNone/>
            </a:pPr>
            <a:r>
              <a:rPr strike="noStrike" u="none" b="1" cap="none" baseline="0" sz="22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G: 0x00=0</a:t>
            </a:r>
          </a:p>
          <a:p>
            <a:pPr algn="ctr" rtl="0" lvl="0" marR="0" indent="0" marL="0">
              <a:buSzPct val="25000"/>
              <a:buNone/>
            </a:pPr>
            <a:r>
              <a:rPr strike="noStrike" u="none" b="1" cap="none" baseline="0" sz="22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B: 0x00=0</a:t>
            </a:r>
          </a:p>
        </p:txBody>
      </p:sp>
      <p:sp>
        <p:nvSpPr>
          <p:cNvPr id="169" name="Shape 169"/>
          <p:cNvSpPr/>
          <p:nvPr/>
        </p:nvSpPr>
        <p:spPr>
          <a:xfrm>
            <a:off y="1905000" x="5410200"/>
            <a:ext cy="1581150" cx="1752600"/>
          </a:xfrm>
          <a:prstGeom prst="rect">
            <a:avLst/>
          </a:prstGeom>
          <a:solidFill>
            <a:srgbClr val="00FF00"/>
          </a:solidFill>
          <a:ln w="25400" cap="flat">
            <a:solidFill>
              <a:srgbClr val="395E8A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buSzPct val="25000"/>
              <a:buNone/>
            </a:pPr>
            <a:r>
              <a:rPr strike="noStrike" u="none" b="1" cap="none" baseline="0" sz="22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R: 0x00=0</a:t>
            </a:r>
          </a:p>
          <a:p>
            <a:pPr algn="ctr" rtl="0" lvl="0" marR="0" indent="0" marL="0">
              <a:buSzPct val="25000"/>
              <a:buNone/>
            </a:pPr>
            <a:r>
              <a:rPr strike="noStrike" u="none" b="1" cap="none" baseline="0" sz="22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G: 0xFF=255</a:t>
            </a:r>
          </a:p>
          <a:p>
            <a:pPr algn="ctr" rtl="0" lvl="0" marR="0" indent="0" marL="0">
              <a:buSzPct val="25000"/>
              <a:buNone/>
            </a:pPr>
            <a:r>
              <a:rPr strike="noStrike" u="none" b="1" cap="none" baseline="0" sz="22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B: 0x00=0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y="1143000" x="4724400"/>
            <a:ext cy="723900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spcBef>
                <a:spcPts val="96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0x0000FF00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y="3581400" x="37010"/>
            <a:ext cy="723900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spcBef>
                <a:spcPts val="96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0x000000FF</a:t>
            </a:r>
          </a:p>
        </p:txBody>
      </p:sp>
      <p:sp>
        <p:nvSpPr>
          <p:cNvPr id="172" name="Shape 172"/>
          <p:cNvSpPr/>
          <p:nvPr/>
        </p:nvSpPr>
        <p:spPr>
          <a:xfrm>
            <a:off y="4343400" x="762000"/>
            <a:ext cy="1581150" cx="1752600"/>
          </a:xfrm>
          <a:prstGeom prst="rect">
            <a:avLst/>
          </a:prstGeom>
          <a:solidFill>
            <a:srgbClr val="0000FF"/>
          </a:solidFill>
          <a:ln w="25400" cap="flat">
            <a:solidFill>
              <a:srgbClr val="395E8A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buSzPct val="25000"/>
              <a:buNone/>
            </a:pPr>
            <a:r>
              <a:rPr strike="noStrike" u="none" b="1" cap="none" baseline="0" sz="22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R: 0x00=0</a:t>
            </a:r>
          </a:p>
          <a:p>
            <a:pPr algn="ctr" rtl="0" lvl="0" marR="0" indent="0" marL="0">
              <a:buSzPct val="25000"/>
              <a:buNone/>
            </a:pPr>
            <a:r>
              <a:rPr strike="noStrike" u="none" b="1" cap="none" baseline="0" sz="22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G: 0x00=0</a:t>
            </a:r>
          </a:p>
          <a:p>
            <a:pPr algn="ctr" rtl="0" lvl="0" marR="0" indent="0" marL="0">
              <a:buSzPct val="25000"/>
              <a:buNone/>
            </a:pPr>
            <a:r>
              <a:rPr strike="noStrike" u="none" b="1" cap="none" baseline="0" sz="22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B: 0xFF=255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y="3505200" x="4724400"/>
            <a:ext cy="723900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spcBef>
                <a:spcPts val="96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0x00C20E9F</a:t>
            </a:r>
          </a:p>
        </p:txBody>
      </p:sp>
      <p:sp>
        <p:nvSpPr>
          <p:cNvPr id="174" name="Shape 174"/>
          <p:cNvSpPr/>
          <p:nvPr/>
        </p:nvSpPr>
        <p:spPr>
          <a:xfrm>
            <a:off y="4286250" x="5410200"/>
            <a:ext cy="1581150" cx="1752600"/>
          </a:xfrm>
          <a:prstGeom prst="rect">
            <a:avLst/>
          </a:prstGeom>
          <a:solidFill>
            <a:srgbClr val="C20E9F"/>
          </a:solidFill>
          <a:ln w="25400" cap="flat">
            <a:solidFill>
              <a:srgbClr val="395E8A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buSzPct val="25000"/>
              <a:buNone/>
            </a:pPr>
            <a:r>
              <a:rPr strike="noStrike" u="none" b="1" cap="none" baseline="0" sz="22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R: 0xC2=194</a:t>
            </a:r>
          </a:p>
          <a:p>
            <a:pPr algn="ctr" rtl="0" lvl="0" marR="0" indent="0" marL="0">
              <a:buSzPct val="25000"/>
              <a:buNone/>
            </a:pPr>
            <a:r>
              <a:rPr strike="noStrike" u="none" b="1" cap="none" baseline="0" sz="22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G: 0x0E=14</a:t>
            </a:r>
          </a:p>
          <a:p>
            <a:pPr algn="ctr" rtl="0" lvl="0" marR="0" indent="0" marL="0">
              <a:buSzPct val="25000"/>
              <a:buNone/>
            </a:pPr>
            <a:r>
              <a:rPr strike="noStrike" u="none" b="1" cap="none" baseline="0" sz="22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B: 0x9F=159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Extracting out R, G, B components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BufferedImage img = …;</a:t>
            </a:r>
          </a:p>
          <a:p>
            <a:pPr algn="l" rtl="0" lvl="0" marR="0" indent="0" mar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 rgb = img.getRGB(x,y);</a:t>
            </a:r>
          </a:p>
          <a:p>
            <a:pPr algn="l" rtl="0" lvl="0" marR="0" indent="0" mar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 r = (rgb &amp; 0x00FF0000) &gt;&gt; 16;</a:t>
            </a:r>
          </a:p>
          <a:p>
            <a:pPr algn="l" rtl="0" lvl="0" marR="0" indent="0" mar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 g = (rgb &amp; 0x0000FF00) &gt;&gt; 8;</a:t>
            </a:r>
          </a:p>
          <a:p>
            <a:pPr algn="l" rtl="0" lvl="0" marR="0" indent="0" mar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 b = (rgb &amp; 0x000000FF);</a:t>
            </a:r>
          </a:p>
          <a:p>
            <a:pPr algn="l" rtl="0" lvl="0" marR="0" indent="0" mar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rgb = b + (g &lt;&lt; 8) + (r &lt;&lt; 16)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y="5181600" x="380998"/>
            <a:ext cy="1524000" cx="815340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105555"/>
              <a:buFont typeface="Arial"/>
              <a:buChar char="•"/>
            </a:pPr>
            <a:r>
              <a:rPr strike="noStrike" u="none" b="0" cap="none" baseline="0" sz="295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works if the image is in HSV format; just replace r with h, g with s, and b with v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105555"/>
              <a:buFont typeface="Arial"/>
              <a:buChar char="•"/>
            </a:pPr>
            <a:r>
              <a:rPr strike="noStrike" u="none" b="0" cap="none" baseline="0" sz="295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 Vision tutorial for more info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/>
          <p:nvPr/>
        </p:nvSpPr>
        <p:spPr>
          <a:xfrm>
            <a:off y="3462162" x="0"/>
            <a:ext cy="2554544" cx="4953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using color thresholds, (checking that hue is in a certain range), can classify pixels as being Red, Yellow, or other</a:t>
            </a:r>
          </a:p>
        </p:txBody>
      </p:sp>
      <p:sp>
        <p:nvSpPr>
          <p:cNvPr id="188" name="Shape 188"/>
          <p:cNvSpPr/>
          <p:nvPr/>
        </p:nvSpPr>
        <p:spPr>
          <a:xfrm>
            <a:off y="-36285" x="5080000"/>
            <a:ext cy="3048000" cx="406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89" name="Shape 189"/>
          <p:cNvSpPr/>
          <p:nvPr/>
        </p:nvSpPr>
        <p:spPr>
          <a:xfrm>
            <a:off y="0" x="0"/>
            <a:ext cy="3048000" cx="4064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90" name="Shape 190"/>
          <p:cNvSpPr/>
          <p:nvPr/>
        </p:nvSpPr>
        <p:spPr>
          <a:xfrm>
            <a:off y="3810000" x="5080000"/>
            <a:ext cy="3048000" cx="4064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5" name="Shape 195"/>
          <p:cNvSpPr/>
          <p:nvPr/>
        </p:nvSpPr>
        <p:spPr>
          <a:xfrm>
            <a:off y="3810000" x="5105400"/>
            <a:ext cy="3048000" cx="406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y="1828800" x="-36285"/>
            <a:ext cy="5029199" cx="5080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first step in detecting balls and goals, we want to group connected yellow pixels, and connected red pixels into “blobs of interest”</a:t>
            </a:r>
          </a:p>
          <a:p>
            <a:pPr algn="l" rtl="0" lvl="1" marR="0" indent="-285750" marL="742950">
              <a:spcBef>
                <a:spcPts val="560"/>
              </a:spcBef>
              <a:buClr>
                <a:schemeClr val="dk1"/>
              </a:buClr>
              <a:buSzPct val="10119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is, label each pixel with a number indicating the connected component it belongs to</a:t>
            </a:r>
          </a:p>
        </p:txBody>
      </p:sp>
      <p:sp>
        <p:nvSpPr>
          <p:cNvPr id="197" name="Shape 197"/>
          <p:cNvSpPr/>
          <p:nvPr/>
        </p:nvSpPr>
        <p:spPr>
          <a:xfrm>
            <a:off y="6019800" x="5301342"/>
            <a:ext cy="304799" cx="304799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198" name="Shape 198"/>
          <p:cNvSpPr/>
          <p:nvPr/>
        </p:nvSpPr>
        <p:spPr>
          <a:xfrm>
            <a:off y="5021942" x="7815942"/>
            <a:ext cy="304799" cx="304799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199" name="Shape 199"/>
          <p:cNvSpPr/>
          <p:nvPr/>
        </p:nvSpPr>
        <p:spPr>
          <a:xfrm>
            <a:off y="6019800" x="7815942"/>
            <a:ext cy="304799" cx="304799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200" name="Shape 200"/>
          <p:cNvSpPr txBox="1"/>
          <p:nvPr>
            <p:ph type="title"/>
          </p:nvPr>
        </p:nvSpPr>
        <p:spPr>
          <a:xfrm>
            <a:off y="274637" x="457200"/>
            <a:ext cy="1143000" cx="4495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95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Connected Component Labeling</a:t>
            </a:r>
          </a:p>
        </p:txBody>
      </p:sp>
      <p:sp>
        <p:nvSpPr>
          <p:cNvPr id="201" name="Shape 201"/>
          <p:cNvSpPr/>
          <p:nvPr/>
        </p:nvSpPr>
        <p:spPr>
          <a:xfrm>
            <a:off y="0" x="5080000"/>
            <a:ext cy="3048000" cx="406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02" name="Shape 202"/>
          <p:cNvSpPr/>
          <p:nvPr/>
        </p:nvSpPr>
        <p:spPr>
          <a:xfrm>
            <a:off y="3962400" x="6553200"/>
            <a:ext cy="304799" cx="304799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y="1447800" x="158275"/>
            <a:ext cy="5029199" cx="26793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spcBef>
                <a:spcPts val="560"/>
              </a:spcBef>
              <a:buClr>
                <a:schemeClr val="dk1"/>
              </a:buClr>
              <a:buSzPct val="118055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Various efficient algorithms exist for finding connected components of white pixels in binary images</a:t>
            </a:r>
          </a:p>
          <a:p>
            <a:pPr algn="l" rtl="0" lvl="0" marR="0" indent="-342900" marL="342900">
              <a:spcBef>
                <a:spcPts val="560"/>
              </a:spcBef>
              <a:buClr>
                <a:schemeClr val="dk1"/>
              </a:buClr>
              <a:buSzPct val="118055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 use these algorithms if we consider colors one at a time</a:t>
            </a:r>
          </a:p>
        </p:txBody>
      </p:sp>
      <p:sp>
        <p:nvSpPr>
          <p:cNvPr id="208" name="Shape 208"/>
          <p:cNvSpPr txBox="1"/>
          <p:nvPr>
            <p:ph type="title"/>
          </p:nvPr>
        </p:nvSpPr>
        <p:spPr>
          <a:xfrm>
            <a:off y="228600" x="990600"/>
            <a:ext cy="1143000" cx="7391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95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Connected Component Labeling</a:t>
            </a:r>
          </a:p>
        </p:txBody>
      </p:sp>
      <p:sp>
        <p:nvSpPr>
          <p:cNvPr id="209" name="Shape 209"/>
          <p:cNvSpPr/>
          <p:nvPr/>
        </p:nvSpPr>
        <p:spPr>
          <a:xfrm>
            <a:off y="1447800" x="2971800"/>
            <a:ext cy="2228850" cx="2971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10" name="Shape 210"/>
          <p:cNvSpPr/>
          <p:nvPr/>
        </p:nvSpPr>
        <p:spPr>
          <a:xfrm>
            <a:off y="4095750" x="2971800"/>
            <a:ext cy="2228850" cx="2971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11" name="Shape 211"/>
          <p:cNvSpPr/>
          <p:nvPr/>
        </p:nvSpPr>
        <p:spPr>
          <a:xfrm>
            <a:off y="1447800" x="6248400"/>
            <a:ext cy="2228850" cx="29718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12" name="Shape 212"/>
          <p:cNvSpPr/>
          <p:nvPr/>
        </p:nvSpPr>
        <p:spPr>
          <a:xfrm>
            <a:off y="1371600" x="6477000"/>
            <a:ext cy="304799" cx="304799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213" name="Shape 213"/>
          <p:cNvSpPr/>
          <p:nvPr/>
        </p:nvSpPr>
        <p:spPr>
          <a:xfrm>
            <a:off y="2133600" x="7772400"/>
            <a:ext cy="304799" cx="304799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214" name="Shape 214"/>
          <p:cNvSpPr/>
          <p:nvPr/>
        </p:nvSpPr>
        <p:spPr>
          <a:xfrm>
            <a:off y="5638800" x="3124200"/>
            <a:ext cy="304799" cx="304799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215" name="Shape 215"/>
          <p:cNvSpPr/>
          <p:nvPr/>
        </p:nvSpPr>
        <p:spPr>
          <a:xfrm>
            <a:off y="5660571" x="4876800"/>
            <a:ext cy="304799" cx="304799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216" name="Shape 216"/>
          <p:cNvSpPr/>
          <p:nvPr/>
        </p:nvSpPr>
        <p:spPr>
          <a:xfrm>
            <a:off y="4095750" x="6248400"/>
            <a:ext cy="2228850" cx="2971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17" name="Shape 217"/>
          <p:cNvSpPr/>
          <p:nvPr/>
        </p:nvSpPr>
        <p:spPr>
          <a:xfrm>
            <a:off y="4032250" x="6553200"/>
            <a:ext cy="304799" cx="304799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218" name="Shape 218"/>
          <p:cNvSpPr/>
          <p:nvPr/>
        </p:nvSpPr>
        <p:spPr>
          <a:xfrm>
            <a:off y="4800600" x="7739742"/>
            <a:ext cy="304799" cx="304799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219" name="Shape 219"/>
          <p:cNvSpPr/>
          <p:nvPr/>
        </p:nvSpPr>
        <p:spPr>
          <a:xfrm>
            <a:off y="5660571" x="6346371"/>
            <a:ext cy="304799" cx="304799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220" name="Shape 220"/>
          <p:cNvSpPr/>
          <p:nvPr/>
        </p:nvSpPr>
        <p:spPr>
          <a:xfrm>
            <a:off y="5660571" x="8153400"/>
            <a:ext cy="304799" cx="304799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y="274637" x="0"/>
            <a:ext cy="1143000" cx="7010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2-pass algorithm for Connected Component Labeling on Binary Images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y="1600200" x="173491"/>
            <a:ext cy="5257799" cx="68703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 1: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131944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all 4 neighbors are black or unlabeled, assign a new label to current point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131944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only one neighbor is white, assign its label to current point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131944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more than one of the neighbors are white, assign one of their labels to current point, and note equivalence of their labels</a:t>
            </a:r>
          </a:p>
          <a:p>
            <a:pPr algn="l" rtl="0" lvl="0" marR="0" indent="0" mar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 2: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131944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Merge labels which were marked as equivalent in the first pass</a:t>
            </a:r>
          </a:p>
        </p:txBody>
      </p:sp>
      <p:sp>
        <p:nvSpPr>
          <p:cNvPr id="227" name="Shape 227"/>
          <p:cNvSpPr/>
          <p:nvPr/>
        </p:nvSpPr>
        <p:spPr>
          <a:xfrm>
            <a:off y="0" x="7312932"/>
            <a:ext cy="2000250" cx="18383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28" name="Shape 228"/>
          <p:cNvSpPr/>
          <p:nvPr/>
        </p:nvSpPr>
        <p:spPr>
          <a:xfrm>
            <a:off y="2362200" x="7139439"/>
            <a:ext cy="2190750" cx="20288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29" name="Shape 229"/>
          <p:cNvSpPr/>
          <p:nvPr/>
        </p:nvSpPr>
        <p:spPr>
          <a:xfrm>
            <a:off y="4876800" x="7331982"/>
            <a:ext cy="1981200" cx="181927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y="0" x="0"/>
            <a:ext cy="2590800" cx="914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spcBef>
                <a:spcPts val="56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 1:</a:t>
            </a:r>
          </a:p>
          <a:p>
            <a:pPr algn="l" rtl="0" lvl="0" marR="0" indent="-342900" marL="342900">
              <a:spcBef>
                <a:spcPts val="560"/>
              </a:spcBef>
              <a:buClr>
                <a:schemeClr val="dk1"/>
              </a:buClr>
              <a:buSzPct val="118055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all 4 neighbors are black or unlabeled, assign a new label to current point</a:t>
            </a:r>
          </a:p>
          <a:p>
            <a:pPr algn="l" rtl="0" lvl="0" marR="0" indent="-342900" marL="342900">
              <a:spcBef>
                <a:spcPts val="560"/>
              </a:spcBef>
              <a:buClr>
                <a:schemeClr val="dk1"/>
              </a:buClr>
              <a:buSzPct val="118055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only one neighbor is white, assign its label to current point</a:t>
            </a:r>
          </a:p>
          <a:p>
            <a:pPr algn="l" rtl="0" lvl="0" marR="0" indent="-342900" marL="342900">
              <a:spcBef>
                <a:spcPts val="560"/>
              </a:spcBef>
              <a:buClr>
                <a:schemeClr val="dk1"/>
              </a:buClr>
              <a:buSzPct val="118055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more than one of the neighbors are white, assign one of their labels to current point, and note equivalence of their labels</a:t>
            </a:r>
          </a:p>
        </p:txBody>
      </p:sp>
      <p:sp>
        <p:nvSpPr>
          <p:cNvPr id="235" name="Shape 235"/>
          <p:cNvSpPr/>
          <p:nvPr/>
        </p:nvSpPr>
        <p:spPr>
          <a:xfrm>
            <a:off y="3657600" x="-105156"/>
            <a:ext cy="2503713" cx="924915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36" name="Shape 236"/>
          <p:cNvSpPr/>
          <p:nvPr/>
        </p:nvSpPr>
        <p:spPr>
          <a:xfrm>
            <a:off y="2514600" x="2209800"/>
            <a:ext cy="990599" cx="2209799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labeled white neighbors -&gt;</a:t>
            </a:r>
          </a:p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Create label 1</a:t>
            </a:r>
          </a:p>
        </p:txBody>
      </p:sp>
      <p:sp>
        <p:nvSpPr>
          <p:cNvPr id="237" name="Shape 237"/>
          <p:cNvSpPr/>
          <p:nvPr/>
        </p:nvSpPr>
        <p:spPr>
          <a:xfrm>
            <a:off y="2514600" x="4648200"/>
            <a:ext cy="990599" cx="20574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labeled white neighbors -&gt;</a:t>
            </a:r>
          </a:p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Create label 2</a:t>
            </a:r>
          </a:p>
        </p:txBody>
      </p:sp>
      <p:sp>
        <p:nvSpPr>
          <p:cNvPr id="238" name="Shape 238"/>
          <p:cNvSpPr/>
          <p:nvPr/>
        </p:nvSpPr>
        <p:spPr>
          <a:xfrm>
            <a:off y="2514600" x="6934200"/>
            <a:ext cy="990599" cx="2209799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labeled white neighbors -&gt;</a:t>
            </a:r>
          </a:p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Create label 4</a:t>
            </a:r>
          </a:p>
        </p:txBody>
      </p:sp>
      <p:sp>
        <p:nvSpPr>
          <p:cNvPr id="239" name="Shape 239"/>
          <p:cNvSpPr/>
          <p:nvPr/>
        </p:nvSpPr>
        <p:spPr>
          <a:xfrm>
            <a:off y="2514600" x="0"/>
            <a:ext cy="990599" cx="1981199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Current point is not white -&gt; </a:t>
            </a:r>
          </a:p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nothing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y="0" x="0"/>
            <a:ext cy="2590800" cx="914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spcBef>
                <a:spcPts val="56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 1:</a:t>
            </a:r>
          </a:p>
          <a:p>
            <a:pPr algn="l" rtl="0" lvl="0" marR="0" indent="-342900" marL="342900">
              <a:spcBef>
                <a:spcPts val="560"/>
              </a:spcBef>
              <a:buClr>
                <a:schemeClr val="dk1"/>
              </a:buClr>
              <a:buSzPct val="118055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all 4 neighbors are black or unlabeled, assign a new label to current point</a:t>
            </a:r>
          </a:p>
          <a:p>
            <a:pPr algn="l" rtl="0" lvl="0" marR="0" indent="-342900" marL="342900">
              <a:spcBef>
                <a:spcPts val="560"/>
              </a:spcBef>
              <a:buClr>
                <a:schemeClr val="dk1"/>
              </a:buClr>
              <a:buSzPct val="118055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only one neighbor is white, assign its label to current point</a:t>
            </a:r>
          </a:p>
          <a:p>
            <a:pPr algn="l" rtl="0" lvl="0" marR="0" indent="-342900" marL="342900">
              <a:spcBef>
                <a:spcPts val="560"/>
              </a:spcBef>
              <a:buClr>
                <a:schemeClr val="dk1"/>
              </a:buClr>
              <a:buSzPct val="118055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more than one of the neighbors are white, assign one of their labels to current point, and note equivalence of their labels</a:t>
            </a:r>
          </a:p>
        </p:txBody>
      </p:sp>
      <p:sp>
        <p:nvSpPr>
          <p:cNvPr id="245" name="Shape 245"/>
          <p:cNvSpPr/>
          <p:nvPr/>
        </p:nvSpPr>
        <p:spPr>
          <a:xfrm>
            <a:off y="2514600" x="2209800"/>
            <a:ext cy="990599" cx="2209799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white neighbor with label 1 -&gt;</a:t>
            </a:r>
          </a:p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Assign 1</a:t>
            </a:r>
          </a:p>
        </p:txBody>
      </p:sp>
      <p:sp>
        <p:nvSpPr>
          <p:cNvPr id="246" name="Shape 246"/>
          <p:cNvSpPr/>
          <p:nvPr/>
        </p:nvSpPr>
        <p:spPr>
          <a:xfrm>
            <a:off y="2514600" x="4648200"/>
            <a:ext cy="990599" cx="20574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 white labeled neighbors: 1, 2 -&gt;</a:t>
            </a:r>
          </a:p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Mark 1=2, assign 1</a:t>
            </a:r>
          </a:p>
        </p:txBody>
      </p:sp>
      <p:sp>
        <p:nvSpPr>
          <p:cNvPr id="247" name="Shape 247"/>
          <p:cNvSpPr/>
          <p:nvPr/>
        </p:nvSpPr>
        <p:spPr>
          <a:xfrm>
            <a:off y="2514600" x="6934200"/>
            <a:ext cy="990599" cx="2209799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white neighbor with label 1 -&gt;</a:t>
            </a:r>
          </a:p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Assign 1</a:t>
            </a:r>
          </a:p>
        </p:txBody>
      </p:sp>
      <p:sp>
        <p:nvSpPr>
          <p:cNvPr id="248" name="Shape 248"/>
          <p:cNvSpPr/>
          <p:nvPr/>
        </p:nvSpPr>
        <p:spPr>
          <a:xfrm>
            <a:off y="2514600" x="0"/>
            <a:ext cy="990599" cx="1981199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 white labeled neighbors: 1, 4 -&gt;</a:t>
            </a:r>
          </a:p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Mark 1=4, assign 1</a:t>
            </a:r>
          </a:p>
        </p:txBody>
      </p:sp>
      <p:sp>
        <p:nvSpPr>
          <p:cNvPr id="249" name="Shape 249"/>
          <p:cNvSpPr/>
          <p:nvPr/>
        </p:nvSpPr>
        <p:spPr>
          <a:xfrm>
            <a:off y="3733800" x="-61784"/>
            <a:ext cy="2286000" cx="920578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4" name="Shape 254"/>
          <p:cNvSpPr txBox="1"/>
          <p:nvPr>
            <p:ph idx="1" type="body"/>
          </p:nvPr>
        </p:nvSpPr>
        <p:spPr>
          <a:xfrm>
            <a:off y="838200" x="457200"/>
            <a:ext cy="5714998" cx="4572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end of the first pass, we have marked labels 1, 2, and 4 as equivalent, and have marked labels 3 and 5 as equivalent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second pass, we replace all 2s and 4s with 1s, and replace all 5s with 3s</a:t>
            </a:r>
          </a:p>
        </p:txBody>
      </p:sp>
      <p:sp>
        <p:nvSpPr>
          <p:cNvPr id="255" name="Shape 255"/>
          <p:cNvSpPr/>
          <p:nvPr/>
        </p:nvSpPr>
        <p:spPr>
          <a:xfrm>
            <a:off y="35330" x="6096000"/>
            <a:ext cy="3317468" cx="307226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56" name="Shape 256"/>
          <p:cNvSpPr/>
          <p:nvPr/>
        </p:nvSpPr>
        <p:spPr>
          <a:xfrm>
            <a:off y="3546975" x="6139875"/>
            <a:ext cy="3311025" cx="304041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y="0" x="0"/>
            <a:ext cy="1143000" cx="914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Colors aren’t always enough for segmenting objects</a:t>
            </a:r>
          </a:p>
        </p:txBody>
      </p:sp>
      <p:sp>
        <p:nvSpPr>
          <p:cNvPr id="262" name="Shape 262"/>
          <p:cNvSpPr/>
          <p:nvPr/>
        </p:nvSpPr>
        <p:spPr>
          <a:xfrm>
            <a:off y="967682" x="-50633"/>
            <a:ext cy="3005351" cx="400728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63" name="Shape 263"/>
          <p:cNvSpPr/>
          <p:nvPr/>
        </p:nvSpPr>
        <p:spPr>
          <a:xfrm>
            <a:off y="967682" x="3968687"/>
            <a:ext cy="2930317" cx="390911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64" name="Shape 264"/>
          <p:cNvSpPr/>
          <p:nvPr/>
        </p:nvSpPr>
        <p:spPr>
          <a:xfrm>
            <a:off y="3883724" x="0"/>
            <a:ext cy="2975799" cx="396868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y="4954283" x="4287725"/>
            <a:ext cy="1910099" cx="4880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131944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 that at edges of objects, there is a change in pixel value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131944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edge detection for segmenting objects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 algn="l">
              <a:buNone/>
            </a:pPr>
            <a:r>
              <a:rPr lang="en-US"/>
              <a:t>Vision is HARD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y="1600200" x="457200"/>
            <a:ext cy="4526100" cx="40385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  <p:sp>
        <p:nvSpPr>
          <p:cNvPr id="92" name="Shape 92"/>
          <p:cNvSpPr txBox="1"/>
          <p:nvPr>
            <p:ph idx="2" type="body"/>
          </p:nvPr>
        </p:nvSpPr>
        <p:spPr>
          <a:xfrm>
            <a:off y="1600200" x="4648200"/>
            <a:ext cy="4526100" cx="40385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buNone/>
            </a:pPr>
            <a:r>
              <a:rPr lang="en-US"/>
              <a:t>
</a:t>
            </a:r>
            <a:r>
              <a:rPr lang="en-US"/>
              <a:t>Circuitry of macaque visual cortex (Felleman and Van Essen, 1991)</a:t>
            </a:r>
          </a:p>
        </p:txBody>
      </p:sp>
      <p:sp>
        <p:nvSpPr>
          <p:cNvPr id="93" name="Shape 93"/>
          <p:cNvSpPr/>
          <p:nvPr/>
        </p:nvSpPr>
        <p:spPr>
          <a:xfrm>
            <a:off y="1593104" x="754856"/>
            <a:ext cy="4540289" cx="34432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y="0" x="438693"/>
            <a:ext cy="9905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Convolution</a:t>
            </a:r>
          </a:p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y="990600" x="19594"/>
            <a:ext cy="1295400" cx="914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105555"/>
              <a:buFont typeface="Arial"/>
              <a:buChar char="•"/>
            </a:pPr>
            <a:r>
              <a:rPr strike="noStrike" u="none" b="0" cap="none" baseline="0" sz="295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Determines pixel value based on neighboring values (relation described by a kernel matrix)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105555"/>
              <a:buFont typeface="Arial"/>
              <a:buChar char="•"/>
            </a:pPr>
            <a:r>
              <a:rPr strike="noStrike" u="none" b="0" cap="none" baseline="0" sz="295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in blurring, sharpening, edge detection, etc</a:t>
            </a:r>
          </a:p>
        </p:txBody>
      </p:sp>
      <p:graphicFrame>
        <p:nvGraphicFramePr>
          <p:cNvPr id="272" name="Shape 272"/>
          <p:cNvGraphicFramePr/>
          <p:nvPr/>
        </p:nvGraphicFramePr>
        <p:xfrm>
          <a:off y="2511388" x="933992"/>
          <a:ext cy="3000000" cx="3000000"/>
        </p:xfrm>
        <a:graphic>
          <a:graphicData uri="http://schemas.openxmlformats.org/drawingml/2006/table">
            <a:tbl>
              <a:tblPr bandRow="1">
                <a:noFill/>
                <a:tableStyleId>{7544141E-7B6B-4498-BA03-1FFD61E228D9}</a:tableStyleId>
              </a:tblPr>
              <a:tblGrid>
                <a:gridCol w="660400"/>
                <a:gridCol w="660400"/>
                <a:gridCol w="660400"/>
              </a:tblGrid>
              <a:tr h="370850"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0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1/6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0</a:t>
                      </a:r>
                    </a:p>
                  </a:txBody>
                  <a:tcPr marR="91450" marB="45725" marT="45725" marL="91450"/>
                </a:tc>
              </a:tr>
              <a:tr h="370850"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1/6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1/3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1/6</a:t>
                      </a:r>
                    </a:p>
                  </a:txBody>
                  <a:tcPr marR="91450" marB="45725" marT="45725" marL="91450"/>
                </a:tc>
              </a:tr>
              <a:tr h="370850"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0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1/6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0</a:t>
                      </a:r>
                    </a:p>
                  </a:txBody>
                  <a:tcPr marR="91450" marB="45725" marT="45725" marL="91450"/>
                </a:tc>
              </a:tr>
            </a:tbl>
          </a:graphicData>
        </a:graphic>
      </p:graphicFrame>
      <p:sp>
        <p:nvSpPr>
          <p:cNvPr id="273" name="Shape 273"/>
          <p:cNvSpPr txBox="1"/>
          <p:nvPr/>
        </p:nvSpPr>
        <p:spPr>
          <a:xfrm>
            <a:off y="2698316" x="45719"/>
            <a:ext cy="369332" cx="990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Kernel</a:t>
            </a:r>
          </a:p>
        </p:txBody>
      </p:sp>
      <p:graphicFrame>
        <p:nvGraphicFramePr>
          <p:cNvPr id="274" name="Shape 274"/>
          <p:cNvGraphicFramePr/>
          <p:nvPr/>
        </p:nvGraphicFramePr>
        <p:xfrm>
          <a:off y="2467539" x="5582192"/>
          <a:ext cy="3000000" cx="3000000"/>
        </p:xfrm>
        <a:graphic>
          <a:graphicData uri="http://schemas.openxmlformats.org/drawingml/2006/table">
            <a:tbl>
              <a:tblPr bandRow="1">
                <a:noFill/>
                <a:tableStyleId>{1B17D160-6198-4BF7-BD8C-3AF08372F758}</a:tableStyleId>
              </a:tblPr>
              <a:tblGrid>
                <a:gridCol w="857250"/>
                <a:gridCol w="857250"/>
                <a:gridCol w="857250"/>
                <a:gridCol w="857250"/>
              </a:tblGrid>
              <a:tr h="370850"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11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4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13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8</a:t>
                      </a:r>
                    </a:p>
                  </a:txBody>
                  <a:tcPr marR="91450" marB="45725" marT="45725" marL="91450"/>
                </a:tc>
              </a:tr>
              <a:tr h="370850"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7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1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3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9</a:t>
                      </a:r>
                    </a:p>
                  </a:txBody>
                  <a:tcPr marR="91450" marB="45725" marT="45725" marL="91450"/>
                </a:tc>
              </a:tr>
              <a:tr h="370850"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0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5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10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6</a:t>
                      </a:r>
                    </a:p>
                  </a:txBody>
                  <a:tcPr marR="91450" marB="45725" marT="45725" marL="91450"/>
                </a:tc>
              </a:tr>
              <a:tr h="370850"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2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15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12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14</a:t>
                      </a:r>
                    </a:p>
                  </a:txBody>
                  <a:tcPr marR="91450" marB="45725" marT="45725" marL="91450"/>
                </a:tc>
              </a:tr>
            </a:tbl>
          </a:graphicData>
        </a:graphic>
      </p:graphicFrame>
      <p:sp>
        <p:nvSpPr>
          <p:cNvPr id="275" name="Shape 275"/>
          <p:cNvSpPr txBox="1"/>
          <p:nvPr/>
        </p:nvSpPr>
        <p:spPr>
          <a:xfrm>
            <a:off y="2605983" x="3753392"/>
            <a:ext cy="923329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Image (single-chanel, greyscale)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y="4485246" x="0"/>
            <a:ext cy="646331" cx="1295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 of convolution</a:t>
            </a:r>
          </a:p>
        </p:txBody>
      </p:sp>
      <p:graphicFrame>
        <p:nvGraphicFramePr>
          <p:cNvPr id="277" name="Shape 277"/>
          <p:cNvGraphicFramePr/>
          <p:nvPr/>
        </p:nvGraphicFramePr>
        <p:xfrm>
          <a:off y="4057578" x="1295399"/>
          <a:ext cy="3000000" cx="3000000"/>
        </p:xfrm>
        <a:graphic>
          <a:graphicData uri="http://schemas.openxmlformats.org/drawingml/2006/table">
            <a:tbl>
              <a:tblPr bandRow="1">
                <a:noFill/>
                <a:tableStyleId>{5E922544-B28C-4B91-AD72-30D939DCE029}</a:tableStyleId>
              </a:tblPr>
              <a:tblGrid>
                <a:gridCol w="1956175"/>
                <a:gridCol w="1956175"/>
                <a:gridCol w="1956175"/>
                <a:gridCol w="1956175"/>
              </a:tblGrid>
              <a:tr h="393375">
                <a:tc>
                  <a:txBody>
                    <a:bodyPr>
                      <a:spAutoFit/>
                    </a:bodyPr>
                    <a:lstStyle/>
                    <a:p/>
                  </a:txBody>
                  <a:tcPr marR="91425" marB="91425" marT="91425" marL="91425"/>
                </a:tc>
                <a:tc>
                  <a:txBody>
                    <a:bodyPr>
                      <a:spAutoFit/>
                    </a:bodyPr>
                    <a:lstStyle/>
                    <a:p/>
                  </a:txBody>
                  <a:tcPr marR="91425" marB="91425" marT="91425" marL="91425"/>
                </a:tc>
                <a:tc>
                  <a:txBody>
                    <a:bodyPr>
                      <a:spAutoFit/>
                    </a:bodyPr>
                    <a:lstStyle/>
                    <a:p/>
                  </a:txBody>
                  <a:tcPr marR="91425" marB="91425" marT="91425" marL="91425"/>
                </a:tc>
                <a:tc>
                  <a:txBody>
                    <a:bodyPr>
                      <a:spAutoFit/>
                    </a:bodyPr>
                    <a:lstStyle/>
                    <a:p/>
                  </a:txBody>
                  <a:tcPr marR="91425" marB="91425" marT="91425" marL="91425"/>
                </a:tc>
              </a:tr>
              <a:tr h="678975">
                <a:tc>
                  <a:txBody>
                    <a:bodyPr>
                      <a:spAutoFit/>
                    </a:bodyPr>
                    <a:lstStyle/>
                    <a:p/>
                  </a:txBody>
                  <a:tcPr marR="91425" marB="91425" marT="91425" marL="91425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b="0" lang="en-US"/>
                        <a:t>1/3</a:t>
                      </a:r>
                      <a:r>
                        <a:rPr b="0" baseline="0" lang="en-US"/>
                        <a:t> + 4/6 + 7/6 + 3/6 + 5/6 = </a:t>
                      </a:r>
                      <a:r>
                        <a:rPr b="1" baseline="0" lang="en-US"/>
                        <a:t>21/6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3/3 + 13/6 + 1/6 + 9/6 + 10/6 = </a:t>
                      </a:r>
                      <a:r>
                        <a:rPr b="1" lang="en-US"/>
                        <a:t>39/6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/>
                  </a:txBody>
                  <a:tcPr marR="91425" marB="91425" marT="91425" marL="91425"/>
                </a:tc>
              </a:tr>
              <a:tr h="582850">
                <a:tc>
                  <a:txBody>
                    <a:bodyPr>
                      <a:spAutoFit/>
                    </a:bodyPr>
                    <a:lstStyle/>
                    <a:p/>
                  </a:txBody>
                  <a:tcPr marR="91425" marB="91425" marT="91425" marL="91425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5/3 + 1/6 + 0/6</a:t>
                      </a:r>
                      <a:r>
                        <a:rPr baseline="0" lang="en-US"/>
                        <a:t> + 10/6 + 15/6 = </a:t>
                      </a:r>
                      <a:r>
                        <a:rPr b="1" baseline="0" lang="en-US"/>
                        <a:t>36/6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b="0" lang="en-US"/>
                        <a:t>10/3</a:t>
                      </a:r>
                      <a:r>
                        <a:rPr b="0" baseline="0" lang="en-US"/>
                        <a:t> + 3/6 + 5/6 + 6/6 + 12/6 = </a:t>
                      </a:r>
                      <a:r>
                        <a:rPr b="1" baseline="0" lang="en-US"/>
                        <a:t>46/6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/>
                  </a:txBody>
                  <a:tcPr marR="91425" marB="91425" marT="91425" marL="91425"/>
                </a:tc>
              </a:tr>
              <a:tr h="393375">
                <a:tc>
                  <a:txBody>
                    <a:bodyPr>
                      <a:spAutoFit/>
                    </a:bodyPr>
                    <a:lstStyle/>
                    <a:p/>
                  </a:txBody>
                  <a:tcPr marR="91425" marB="91425" marT="91425" marL="91425"/>
                </a:tc>
                <a:tc>
                  <a:txBody>
                    <a:bodyPr>
                      <a:spAutoFit/>
                    </a:bodyPr>
                    <a:lstStyle/>
                    <a:p/>
                  </a:txBody>
                  <a:tcPr marR="91425" marB="91425" marT="91425" marL="91425"/>
                </a:tc>
                <a:tc>
                  <a:txBody>
                    <a:bodyPr>
                      <a:spAutoFit/>
                    </a:bodyPr>
                    <a:lstStyle/>
                    <a:p/>
                  </a:txBody>
                  <a:tcPr marR="91425" marB="91425" marT="91425" marL="91425"/>
                </a:tc>
                <a:tc>
                  <a:txBody>
                    <a:bodyPr>
                      <a:spAutoFit/>
                    </a:bodyPr>
                    <a:lstStyle/>
                    <a:p/>
                  </a:txBody>
                  <a:tcPr marR="91425" marB="91425" marT="91425" marL="91425"/>
                </a:tc>
              </a:tr>
            </a:tbl>
          </a:graphicData>
        </a:graphic>
      </p:graphicFrame>
      <p:sp>
        <p:nvSpPr>
          <p:cNvPr id="278" name="Shape 278"/>
          <p:cNvSpPr txBox="1"/>
          <p:nvPr/>
        </p:nvSpPr>
        <p:spPr>
          <a:xfrm>
            <a:off y="6248400" x="37010"/>
            <a:ext cy="609599" cx="914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105555"/>
              <a:buFont typeface="Arial"/>
              <a:buChar char="•"/>
            </a:pPr>
            <a:r>
              <a:rPr strike="noStrike" u="none" b="0" cap="none" baseline="0" sz="295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Various workarounds for determining the edge pixels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2" name="Shape 2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aphicFrame>
        <p:nvGraphicFramePr>
          <p:cNvPr id="283" name="Shape 283"/>
          <p:cNvGraphicFramePr/>
          <p:nvPr/>
        </p:nvGraphicFramePr>
        <p:xfrm>
          <a:off y="3560700" x="1562100"/>
          <a:ext cy="3000000" cx="3000000"/>
        </p:xfrm>
        <a:graphic>
          <a:graphicData uri="http://schemas.openxmlformats.org/drawingml/2006/table">
            <a:tbl>
              <a:tblPr bandRow="1">
                <a:noFill/>
                <a:tableStyleId>{9192F7AF-FD05-4068-9F06-4A67972B0F87}</a:tableStyleId>
              </a:tblPr>
              <a:tblGrid>
                <a:gridCol w="739525"/>
                <a:gridCol w="581275"/>
                <a:gridCol w="660400"/>
              </a:tblGrid>
              <a:tr h="370850"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0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1/6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0</a:t>
                      </a:r>
                    </a:p>
                  </a:txBody>
                  <a:tcPr marR="91450" marB="45725" marT="45725" marL="91450"/>
                </a:tc>
              </a:tr>
              <a:tr h="370850"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1/6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1/3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1/6</a:t>
                      </a:r>
                    </a:p>
                  </a:txBody>
                  <a:tcPr marR="91450" marB="45725" marT="45725" marL="91450"/>
                </a:tc>
              </a:tr>
              <a:tr h="370850"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0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1/6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0</a:t>
                      </a:r>
                    </a:p>
                  </a:txBody>
                  <a:tcPr marR="91450" marB="45725" marT="45725" marL="91450"/>
                </a:tc>
              </a:tr>
            </a:tbl>
          </a:graphicData>
        </a:graphic>
      </p:graphicFrame>
      <p:sp>
        <p:nvSpPr>
          <p:cNvPr id="284" name="Shape 284"/>
          <p:cNvSpPr txBox="1"/>
          <p:nvPr/>
        </p:nvSpPr>
        <p:spPr>
          <a:xfrm>
            <a:off y="3932308" x="571500"/>
            <a:ext cy="369299" cx="990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Kernel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y="4485246" x="4038600"/>
            <a:ext cy="1200299" cx="1904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 of convolution (slightly blurred image)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y="190791" x="0"/>
            <a:ext cy="646199" cx="914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Image</a:t>
            </a:r>
          </a:p>
        </p:txBody>
      </p:sp>
      <p:sp>
        <p:nvSpPr>
          <p:cNvPr id="287" name="Shape 287"/>
          <p:cNvSpPr/>
          <p:nvPr/>
        </p:nvSpPr>
        <p:spPr>
          <a:xfrm>
            <a:off y="0" x="918028"/>
            <a:ext cy="2452007" cx="326934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88" name="Shape 288"/>
          <p:cNvSpPr/>
          <p:nvPr/>
        </p:nvSpPr>
        <p:spPr>
          <a:xfrm>
            <a:off y="4343400" x="5791200"/>
            <a:ext cy="2514600" cx="3352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89" name="Shape 289"/>
          <p:cNvSpPr/>
          <p:nvPr/>
        </p:nvSpPr>
        <p:spPr>
          <a:xfrm rot="2893963">
            <a:off y="2774167" x="3907714"/>
            <a:ext cy="1309664" cx="216677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sp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aphicFrame>
        <p:nvGraphicFramePr>
          <p:cNvPr id="294" name="Shape 294"/>
          <p:cNvGraphicFramePr/>
          <p:nvPr/>
        </p:nvGraphicFramePr>
        <p:xfrm>
          <a:off y="3560700" x="1562100"/>
          <a:ext cy="3000000" cx="3000000"/>
        </p:xfrm>
        <a:graphic>
          <a:graphicData uri="http://schemas.openxmlformats.org/drawingml/2006/table">
            <a:tbl>
              <a:tblPr bandRow="1">
                <a:noFill/>
                <a:tableStyleId>{161BDEDF-BE6B-4724-9271-89A9570E9587}</a:tableStyleId>
              </a:tblPr>
              <a:tblGrid>
                <a:gridCol w="739525"/>
                <a:gridCol w="581275"/>
                <a:gridCol w="660400"/>
              </a:tblGrid>
              <a:tr h="370850"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0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1/6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0</a:t>
                      </a:r>
                    </a:p>
                  </a:txBody>
                  <a:tcPr marR="91450" marB="45725" marT="45725" marL="91450"/>
                </a:tc>
              </a:tr>
              <a:tr h="370850"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1/6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1/3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1/6</a:t>
                      </a:r>
                    </a:p>
                  </a:txBody>
                  <a:tcPr marR="91450" marB="45725" marT="45725" marL="91450"/>
                </a:tc>
              </a:tr>
              <a:tr h="370850"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0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1/6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0</a:t>
                      </a:r>
                    </a:p>
                  </a:txBody>
                  <a:tcPr marR="91450" marB="45725" marT="45725" marL="91450"/>
                </a:tc>
              </a:tr>
            </a:tbl>
          </a:graphicData>
        </a:graphic>
      </p:graphicFrame>
      <p:sp>
        <p:nvSpPr>
          <p:cNvPr id="295" name="Shape 295"/>
          <p:cNvSpPr txBox="1"/>
          <p:nvPr/>
        </p:nvSpPr>
        <p:spPr>
          <a:xfrm>
            <a:off y="3932308" x="571500"/>
            <a:ext cy="369299" cx="990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Kernel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y="190791" x="0"/>
            <a:ext cy="646199" cx="914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Image</a:t>
            </a:r>
          </a:p>
        </p:txBody>
      </p:sp>
      <p:sp>
        <p:nvSpPr>
          <p:cNvPr id="297" name="Shape 297"/>
          <p:cNvSpPr/>
          <p:nvPr/>
        </p:nvSpPr>
        <p:spPr>
          <a:xfrm>
            <a:off y="0" x="918028"/>
            <a:ext cy="2452007" cx="326934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98" name="Shape 298"/>
          <p:cNvSpPr/>
          <p:nvPr/>
        </p:nvSpPr>
        <p:spPr>
          <a:xfrm rot="2893963">
            <a:off y="2774167" x="3907714"/>
            <a:ext cy="1309664" cx="216677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spAutoFit/>
          </a:bodyPr>
          <a:lstStyle/>
          <a:p/>
        </p:txBody>
      </p:sp>
      <p:sp>
        <p:nvSpPr>
          <p:cNvPr id="299" name="Shape 299"/>
          <p:cNvSpPr/>
          <p:nvPr/>
        </p:nvSpPr>
        <p:spPr>
          <a:xfrm>
            <a:off y="4301608" x="5791200"/>
            <a:ext cy="2514600" cx="3352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00" name="Shape 300"/>
          <p:cNvSpPr txBox="1"/>
          <p:nvPr/>
        </p:nvSpPr>
        <p:spPr>
          <a:xfrm>
            <a:off y="4436198" x="4038600"/>
            <a:ext cy="1477199" cx="1904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 of convolution applied 20 times (more blurred image)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4" name="Shape 3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5" name="Shape 305"/>
          <p:cNvSpPr/>
          <p:nvPr/>
        </p:nvSpPr>
        <p:spPr>
          <a:xfrm>
            <a:off y="4343400" x="1752600"/>
            <a:ext cy="2514600" cx="3352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06" name="Shape 306"/>
          <p:cNvSpPr txBox="1"/>
          <p:nvPr>
            <p:ph type="title"/>
          </p:nvPr>
        </p:nvSpPr>
        <p:spPr>
          <a:xfrm>
            <a:off y="0" x="460827"/>
            <a:ext cy="899886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Gaussian Blur</a:t>
            </a:r>
          </a:p>
        </p:txBody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y="819525" x="582177"/>
            <a:ext cy="1415100" cx="86738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spcBef>
                <a:spcPts val="560"/>
              </a:spcBef>
              <a:buClr>
                <a:schemeClr val="dk1"/>
              </a:buClr>
              <a:buSzPct val="10119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common preprocessing step before various operations (edge detection, color classification before doing connected component labeling, etc)</a:t>
            </a:r>
          </a:p>
        </p:txBody>
      </p:sp>
      <p:graphicFrame>
        <p:nvGraphicFramePr>
          <p:cNvPr id="308" name="Shape 308"/>
          <p:cNvGraphicFramePr/>
          <p:nvPr/>
        </p:nvGraphicFramePr>
        <p:xfrm>
          <a:off y="2362200" x="762000"/>
          <a:ext cy="3000000" cx="3000000"/>
        </p:xfrm>
        <a:graphic>
          <a:graphicData uri="http://schemas.openxmlformats.org/drawingml/2006/table">
            <a:tbl>
              <a:tblPr bandRow="1">
                <a:noFill/>
                <a:tableStyleId>{3E6FC74D-0142-445F-832E-F8E80A0D42AB}</a:tableStyleId>
              </a:tblPr>
              <a:tblGrid>
                <a:gridCol w="853450"/>
                <a:gridCol w="853450"/>
                <a:gridCol w="853450"/>
                <a:gridCol w="853450"/>
                <a:gridCol w="853450"/>
              </a:tblGrid>
              <a:tr h="370850"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2/159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4/159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5/159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4/159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2/159</a:t>
                      </a:r>
                    </a:p>
                  </a:txBody>
                  <a:tcPr marR="91450" marB="45725" marT="45725" marL="91450"/>
                </a:tc>
              </a:tr>
              <a:tr h="370850"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4/159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9/159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12/159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9/159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4/159</a:t>
                      </a:r>
                    </a:p>
                  </a:txBody>
                  <a:tcPr marR="91450" marB="45725" marT="45725" marL="91450"/>
                </a:tc>
              </a:tr>
              <a:tr h="370850"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5/159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12/159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15/159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12/159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5/159</a:t>
                      </a:r>
                    </a:p>
                  </a:txBody>
                  <a:tcPr marR="91450" marB="45725" marT="45725" marL="91450"/>
                </a:tc>
              </a:tr>
              <a:tr h="370850"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4/159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9/159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12/159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9/159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4/159</a:t>
                      </a:r>
                    </a:p>
                  </a:txBody>
                  <a:tcPr marR="91450" marB="45725" marT="45725" marL="91450"/>
                </a:tc>
              </a:tr>
              <a:tr h="370850"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2/159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4/159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5/159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4/159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2/159</a:t>
                      </a:r>
                    </a:p>
                  </a:txBody>
                  <a:tcPr marR="91450" marB="45725" marT="45725" marL="91450"/>
                </a:tc>
              </a:tr>
            </a:tbl>
          </a:graphicData>
        </a:graphic>
      </p:graphicFrame>
      <p:sp>
        <p:nvSpPr>
          <p:cNvPr id="309" name="Shape 309"/>
          <p:cNvSpPr txBox="1"/>
          <p:nvPr/>
        </p:nvSpPr>
        <p:spPr>
          <a:xfrm>
            <a:off y="2743200" x="-34472"/>
            <a:ext cy="369332" cx="990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Kernel</a:t>
            </a:r>
          </a:p>
        </p:txBody>
      </p:sp>
      <p:sp>
        <p:nvSpPr>
          <p:cNvPr id="310" name="Shape 310"/>
          <p:cNvSpPr/>
          <p:nvPr/>
        </p:nvSpPr>
        <p:spPr>
          <a:xfrm>
            <a:off y="2202996" x="5947250"/>
            <a:ext cy="2452007" cx="326934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11" name="Shape 311"/>
          <p:cNvSpPr txBox="1"/>
          <p:nvPr/>
        </p:nvSpPr>
        <p:spPr>
          <a:xfrm>
            <a:off y="2254113" x="5029250"/>
            <a:ext cy="646199" cx="917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Image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y="4485246" x="0"/>
            <a:ext cy="1200329" cx="152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 of convolution with gaussian kernel</a:t>
            </a:r>
          </a:p>
        </p:txBody>
      </p:sp>
      <p:sp>
        <p:nvSpPr>
          <p:cNvPr id="313" name="Shape 313"/>
          <p:cNvSpPr/>
          <p:nvPr/>
        </p:nvSpPr>
        <p:spPr>
          <a:xfrm rot="8284517">
            <a:off y="4430572" x="4263291"/>
            <a:ext cy="1309677" cx="216686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sp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7" name="Shape 3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8" name="Shape 318"/>
          <p:cNvSpPr/>
          <p:nvPr/>
        </p:nvSpPr>
        <p:spPr>
          <a:xfrm>
            <a:off y="4350653" x="1752600"/>
            <a:ext cy="2514598" cx="3352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19" name="Shape 31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Detecting Horizontal Edges</a:t>
            </a:r>
          </a:p>
        </p:txBody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y="1600200" x="457200"/>
            <a:ext cy="762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Sobel operator G_x</a:t>
            </a:r>
          </a:p>
          <a:p>
            <a:r>
              <a:t/>
            </a:r>
          </a:p>
        </p:txBody>
      </p:sp>
      <p:graphicFrame>
        <p:nvGraphicFramePr>
          <p:cNvPr id="321" name="Shape 321"/>
          <p:cNvGraphicFramePr/>
          <p:nvPr/>
        </p:nvGraphicFramePr>
        <p:xfrm>
          <a:off y="2315698" x="987334"/>
          <a:ext cy="3000000" cx="3000000"/>
        </p:xfrm>
        <a:graphic>
          <a:graphicData uri="http://schemas.openxmlformats.org/drawingml/2006/table">
            <a:tbl>
              <a:tblPr bandRow="1">
                <a:noFill/>
                <a:tableStyleId>{0BCCABCE-7209-48AF-8C84-8A29F3351396}</a:tableStyleId>
              </a:tblPr>
              <a:tblGrid>
                <a:gridCol w="660400"/>
                <a:gridCol w="660400"/>
                <a:gridCol w="660400"/>
              </a:tblGrid>
              <a:tr h="370850"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-1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-2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-1</a:t>
                      </a:r>
                    </a:p>
                  </a:txBody>
                  <a:tcPr marR="91450" marB="45725" marT="45725" marL="91450"/>
                </a:tc>
              </a:tr>
              <a:tr h="370850"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0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0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0</a:t>
                      </a:r>
                    </a:p>
                  </a:txBody>
                  <a:tcPr marR="91450" marB="45725" marT="45725" marL="91450"/>
                </a:tc>
              </a:tr>
              <a:tr h="370850"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1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2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1</a:t>
                      </a:r>
                    </a:p>
                  </a:txBody>
                  <a:tcPr marR="91450" marB="45725" marT="45725" marL="91450"/>
                </a:tc>
              </a:tr>
            </a:tbl>
          </a:graphicData>
        </a:graphic>
      </p:graphicFrame>
      <p:sp>
        <p:nvSpPr>
          <p:cNvPr id="322" name="Shape 322"/>
          <p:cNvSpPr txBox="1"/>
          <p:nvPr/>
        </p:nvSpPr>
        <p:spPr>
          <a:xfrm>
            <a:off y="2666217" x="-21771"/>
            <a:ext cy="369332" cx="990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Kernel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y="2847808" x="4956626"/>
            <a:ext cy="646331" cx="914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Image</a:t>
            </a:r>
          </a:p>
        </p:txBody>
      </p:sp>
      <p:sp>
        <p:nvSpPr>
          <p:cNvPr id="324" name="Shape 324"/>
          <p:cNvSpPr/>
          <p:nvPr/>
        </p:nvSpPr>
        <p:spPr>
          <a:xfrm>
            <a:off y="2657016" x="5874655"/>
            <a:ext cy="2452007" cx="326934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25" name="Shape 325"/>
          <p:cNvSpPr txBox="1"/>
          <p:nvPr/>
        </p:nvSpPr>
        <p:spPr>
          <a:xfrm>
            <a:off y="4485246" x="0"/>
            <a:ext cy="1200329" cx="1904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 of convolution with sobel operator G_x</a:t>
            </a:r>
          </a:p>
        </p:txBody>
      </p:sp>
      <p:sp>
        <p:nvSpPr>
          <p:cNvPr id="326" name="Shape 326"/>
          <p:cNvSpPr/>
          <p:nvPr/>
        </p:nvSpPr>
        <p:spPr>
          <a:xfrm rot="8747703">
            <a:off y="4430644" x="4330495"/>
            <a:ext cy="1309534" cx="216666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sp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0" name="Shape 3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1" name="Shape 331"/>
          <p:cNvSpPr/>
          <p:nvPr/>
        </p:nvSpPr>
        <p:spPr>
          <a:xfrm>
            <a:off y="4350655" x="1752600"/>
            <a:ext cy="2514598" cx="3352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32" name="Shape 33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Detecting Vertical Edges</a:t>
            </a:r>
          </a:p>
        </p:txBody>
      </p:sp>
      <p:sp>
        <p:nvSpPr>
          <p:cNvPr id="333" name="Shape 333"/>
          <p:cNvSpPr txBox="1"/>
          <p:nvPr>
            <p:ph idx="1" type="body"/>
          </p:nvPr>
        </p:nvSpPr>
        <p:spPr>
          <a:xfrm>
            <a:off y="1600200" x="457200"/>
            <a:ext cy="762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Sobel operator G_y</a:t>
            </a:r>
          </a:p>
          <a:p>
            <a:r>
              <a:t/>
            </a:r>
          </a:p>
        </p:txBody>
      </p:sp>
      <p:graphicFrame>
        <p:nvGraphicFramePr>
          <p:cNvPr id="334" name="Shape 334"/>
          <p:cNvGraphicFramePr/>
          <p:nvPr/>
        </p:nvGraphicFramePr>
        <p:xfrm>
          <a:off y="2315698" x="987334"/>
          <a:ext cy="3000000" cx="3000000"/>
        </p:xfrm>
        <a:graphic>
          <a:graphicData uri="http://schemas.openxmlformats.org/drawingml/2006/table">
            <a:tbl>
              <a:tblPr bandRow="1">
                <a:noFill/>
                <a:tableStyleId>{B7653A0B-9458-4BAD-AE99-CB86D9C77E7B}</a:tableStyleId>
              </a:tblPr>
              <a:tblGrid>
                <a:gridCol w="660400"/>
                <a:gridCol w="660400"/>
                <a:gridCol w="660400"/>
              </a:tblGrid>
              <a:tr h="370850"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-1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-2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-1</a:t>
                      </a:r>
                    </a:p>
                  </a:txBody>
                  <a:tcPr marR="91450" marB="45725" marT="45725" marL="91450"/>
                </a:tc>
              </a:tr>
              <a:tr h="370850"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0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0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0</a:t>
                      </a:r>
                    </a:p>
                  </a:txBody>
                  <a:tcPr marR="91450" marB="45725" marT="45725" marL="91450"/>
                </a:tc>
              </a:tr>
              <a:tr h="370850"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1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2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spAutoFit/>
                    </a:bodyPr>
                    <a:lstStyle/>
                    <a:p>
                      <a:pPr algn="l" rtl="0" lvl="0" marL="0">
                        <a:buSzPct val="25000"/>
                        <a:buNone/>
                      </a:pPr>
                      <a:r>
                        <a:rPr lang="en-US"/>
                        <a:t>1</a:t>
                      </a:r>
                    </a:p>
                  </a:txBody>
                  <a:tcPr marR="91450" marB="45725" marT="45725" marL="91450"/>
                </a:tc>
              </a:tr>
            </a:tbl>
          </a:graphicData>
        </a:graphic>
      </p:graphicFrame>
      <p:sp>
        <p:nvSpPr>
          <p:cNvPr id="335" name="Shape 335"/>
          <p:cNvSpPr txBox="1"/>
          <p:nvPr/>
        </p:nvSpPr>
        <p:spPr>
          <a:xfrm>
            <a:off y="2666217" x="-21771"/>
            <a:ext cy="369332" cx="990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Kernel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y="2847808" x="4956626"/>
            <a:ext cy="646331" cx="914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Image</a:t>
            </a:r>
          </a:p>
        </p:txBody>
      </p:sp>
      <p:sp>
        <p:nvSpPr>
          <p:cNvPr id="337" name="Shape 337"/>
          <p:cNvSpPr/>
          <p:nvPr/>
        </p:nvSpPr>
        <p:spPr>
          <a:xfrm>
            <a:off y="2657016" x="5874655"/>
            <a:ext cy="2452007" cx="326934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38" name="Shape 338"/>
          <p:cNvSpPr txBox="1"/>
          <p:nvPr/>
        </p:nvSpPr>
        <p:spPr>
          <a:xfrm>
            <a:off y="4485246" x="0"/>
            <a:ext cy="1200329" cx="1904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 of convolution with sobel operator G_y</a:t>
            </a:r>
          </a:p>
        </p:txBody>
      </p:sp>
      <p:sp>
        <p:nvSpPr>
          <p:cNvPr id="339" name="Shape 339"/>
          <p:cNvSpPr/>
          <p:nvPr/>
        </p:nvSpPr>
        <p:spPr>
          <a:xfrm rot="8680631">
            <a:off y="4430572" x="4488016"/>
            <a:ext cy="1309678" cx="216678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sp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3" name="Shape 3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4" name="Shape 344"/>
          <p:cNvSpPr txBox="1"/>
          <p:nvPr>
            <p:ph type="title"/>
          </p:nvPr>
        </p:nvSpPr>
        <p:spPr>
          <a:xfrm>
            <a:off y="0" x="228600"/>
            <a:ext cy="1143000" cx="4724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Edge Detection</a:t>
            </a:r>
          </a:p>
        </p:txBody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y="1387375" x="381000"/>
            <a:ext cy="5638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131944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matrices representing horizontal edges (G_x) and vertical edges (G_y) (via convolution with sobel operator)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131944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Then, assign each pixel squareroot(value in the horizontal edge squared + value in vertical edge squared)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131944"/>
              <a:buFont typeface="Arial"/>
              <a:buChar char="•"/>
            </a:pPr>
            <a:r>
              <a:rPr sz="2400" lang="en-US"/>
              <a:t>Works even better when preprocessing segments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131944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more elaborate preprocessing and postprocessing to get nicer results (</a:t>
            </a:r>
            <a:r>
              <a:rPr sz="2400" lang="en-US"/>
              <a:t>See </a:t>
            </a:r>
            <a:r>
              <a:rPr u="sng" sz="2400" lang="en-US">
                <a:solidFill>
                  <a:schemeClr val="hlink"/>
                </a:solidFill>
                <a:hlinkClick r:id="rId3"/>
              </a:rPr>
              <a:t>Canny Edge Detection</a:t>
            </a:r>
            <a:r>
              <a:rPr sz="2400" lang="en-US"/>
              <a:t>)</a:t>
            </a:r>
          </a:p>
        </p:txBody>
      </p:sp>
      <p:sp>
        <p:nvSpPr>
          <p:cNvPr id="346" name="Shape 346"/>
          <p:cNvSpPr/>
          <p:nvPr/>
        </p:nvSpPr>
        <p:spPr>
          <a:xfrm>
            <a:off y="152400" x="5257800"/>
            <a:ext cy="762000" cx="319216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47" name="Shape 347"/>
          <p:cNvSpPr/>
          <p:nvPr/>
        </p:nvSpPr>
        <p:spPr>
          <a:xfrm>
            <a:off y="1066800" x="5410200"/>
            <a:ext cy="2800350" cx="37338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48" name="Shape 348"/>
          <p:cNvSpPr/>
          <p:nvPr/>
        </p:nvSpPr>
        <p:spPr>
          <a:xfrm>
            <a:off y="4037008" x="5410200"/>
            <a:ext cy="2824619" cx="3766457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2" name="Shape 3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3" name="Shape 35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Segmenting Objects</a:t>
            </a:r>
          </a:p>
        </p:txBody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y="1600200" x="0"/>
            <a:ext cy="5105399" cx="5562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81000" marL="457200">
              <a:spcBef>
                <a:spcPts val="64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 same-colored regions using connected component labeling, and use edges to segment objects further?</a:t>
            </a:r>
          </a:p>
          <a:p>
            <a:pPr algn="l" rtl="0" lvl="0" marR="0" indent="-381000" marL="457200">
              <a:spcBef>
                <a:spcPts val="56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Fit </a:t>
            </a:r>
            <a:r>
              <a:rPr sz="2400" lang="en-US"/>
              <a:t>lines 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curves to edges?</a:t>
            </a:r>
          </a:p>
        </p:txBody>
      </p:sp>
      <p:sp>
        <p:nvSpPr>
          <p:cNvPr id="355" name="Shape 355"/>
          <p:cNvSpPr/>
          <p:nvPr/>
        </p:nvSpPr>
        <p:spPr>
          <a:xfrm>
            <a:off y="4233635" x="914400"/>
            <a:ext cy="2567213" cx="342295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56" name="Shape 356"/>
          <p:cNvSpPr/>
          <p:nvPr/>
        </p:nvSpPr>
        <p:spPr>
          <a:xfrm>
            <a:off y="4269014" x="5688391"/>
            <a:ext cy="2567213" cx="342295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57" name="Shape 357"/>
          <p:cNvSpPr/>
          <p:nvPr/>
        </p:nvSpPr>
        <p:spPr>
          <a:xfrm>
            <a:off y="6062435" x="1017208"/>
            <a:ext cy="304799" cx="304799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358" name="Shape 358"/>
          <p:cNvSpPr/>
          <p:nvPr/>
        </p:nvSpPr>
        <p:spPr>
          <a:xfrm>
            <a:off y="6019800" x="3124200"/>
            <a:ext cy="304799" cx="304799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359" name="Shape 359"/>
          <p:cNvSpPr/>
          <p:nvPr/>
        </p:nvSpPr>
        <p:spPr>
          <a:xfrm>
            <a:off y="5071835" x="2769808"/>
            <a:ext cy="304799" cx="304799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360" name="Shape 360"/>
          <p:cNvSpPr/>
          <p:nvPr/>
        </p:nvSpPr>
        <p:spPr>
          <a:xfrm>
            <a:off y="1371600" x="5699276"/>
            <a:ext cy="2588986" cx="345198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4" name="Shape 3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5" name="Shape 36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Classifying Objects</a:t>
            </a:r>
          </a:p>
        </p:txBody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the shape: rounded boundary, vs straight boundary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the region around the center: red/yellow or not?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special cases: goals with balls in the middle, goals observed at an angle, etc.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/>
              <a:t>What if a ball is on the far side of a wall?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0" name="Shape 3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1" name="Shape 37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buNone/>
            </a:pPr>
            <a:r>
              <a:rPr lang="en-US"/>
              <a:t>Classifying Objects (Color)</a:t>
            </a:r>
          </a:p>
        </p:txBody>
      </p:sp>
      <p:sp>
        <p:nvSpPr>
          <p:cNvPr id="372" name="Shape 372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317500" marL="457200">
              <a:buClr>
                <a:schemeClr val="dk1"/>
              </a:buClr>
              <a:buSzPct val="72916"/>
              <a:buFont typeface="Arial"/>
              <a:buChar char="•"/>
            </a:pPr>
            <a:r>
              <a:rPr lang="en-US"/>
              <a:t>We've already talked about HSV, which can be very useful to classify color.</a:t>
            </a:r>
          </a:p>
          <a:p>
            <a:pPr rtl="0" lvl="0" indent="-317500" marL="457200">
              <a:buClr>
                <a:schemeClr val="dk1"/>
              </a:buClr>
              <a:buSzPct val="72916"/>
              <a:buFont typeface="Arial"/>
              <a:buChar char="•"/>
            </a:pPr>
            <a:r>
              <a:rPr lang="en-US"/>
              <a:t>What should the robot "see" if we show it a yellow ball? (Nothing. Probably a passing baseball cap or something.)</a:t>
            </a:r>
          </a:p>
          <a:p>
            <a:pPr rtl="0" lvl="0" indent="-317500" marL="457200">
              <a:buClr>
                <a:schemeClr val="dk1"/>
              </a:buClr>
              <a:buSzPct val="72916"/>
              <a:buFont typeface="Arial"/>
              <a:buChar char="•"/>
            </a:pPr>
            <a:r>
              <a:rPr lang="en-US"/>
              <a:t>Conversely, the only difference between a green ball and a red ball is color.</a:t>
            </a:r>
          </a:p>
          <a:p>
            <a:pPr rtl="0" lvl="0" indent="0" marL="0">
              <a:buNone/>
            </a:pPr>
            <a:r>
              <a:rPr lang="en-US"/>
              <a:t>MORAL: We colored things to make it easy for you. Don't forget to consider color as a preprocessing tool.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Colorspaces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1417637" x="231549"/>
            <a:ext cy="2528100" cx="6934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105555"/>
              <a:buFont typeface="Arial"/>
              <a:buChar char="•"/>
            </a:pPr>
            <a:r>
              <a:rPr strike="noStrike" u="none" b="0" cap="none" baseline="0" sz="295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RGB: red, green, and blue components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105555"/>
              <a:buFont typeface="Arial"/>
              <a:buChar char="•"/>
            </a:pPr>
            <a:r>
              <a:rPr strike="noStrike" u="none" b="0" cap="none" baseline="0" sz="295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HSV: hue, saturation, and value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105555"/>
              <a:buFont typeface="Arial"/>
              <a:buChar char="•"/>
            </a:pPr>
            <a:r>
              <a:rPr strike="noStrike" u="none" b="0" cap="none" baseline="0" sz="295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color-detection code will be more resilient to lighting conditions if you use HSV</a:t>
            </a:r>
          </a:p>
        </p:txBody>
      </p:sp>
      <p:sp>
        <p:nvSpPr>
          <p:cNvPr id="100" name="Shape 100"/>
          <p:cNvSpPr/>
          <p:nvPr/>
        </p:nvSpPr>
        <p:spPr>
          <a:xfrm>
            <a:off y="38100" x="7165750"/>
            <a:ext cy="2247900" cx="20052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1" name="Shape 101"/>
          <p:cNvSpPr/>
          <p:nvPr/>
        </p:nvSpPr>
        <p:spPr>
          <a:xfrm>
            <a:off y="2266950" x="6752827"/>
            <a:ext cy="1912938" cx="239117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02" name="Shape 102"/>
          <p:cNvSpPr txBox="1"/>
          <p:nvPr/>
        </p:nvSpPr>
        <p:spPr>
          <a:xfrm>
            <a:off y="4705350" x="1456425"/>
            <a:ext cy="646331" cx="201136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buSzPct val="25000"/>
              <a:buNone/>
            </a:pPr>
            <a:r>
              <a:rPr strike="noStrike" u="none" b="1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RGB: 212, 45, 45</a:t>
            </a:r>
          </a:p>
          <a:p>
            <a:pPr algn="l" rtl="0" lvl="0" marR="0" indent="0" marL="0">
              <a:buSzPct val="25000"/>
              <a:buNone/>
            </a:pPr>
            <a:r>
              <a:rPr strike="noStrike" u="none" b="1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HSV:  0, 201, 212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y="4705350" x="3971023"/>
            <a:ext cy="646331" cx="201136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buSzPct val="25000"/>
              <a:buNone/>
            </a:pPr>
            <a:r>
              <a:rPr strike="noStrike" u="none" b="1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RGB: 102, 22, 22</a:t>
            </a:r>
          </a:p>
          <a:p>
            <a:pPr algn="l" rtl="0" lvl="0" marR="0" indent="0" marL="0">
              <a:buSzPct val="25000"/>
              <a:buNone/>
            </a:pPr>
            <a:r>
              <a:rPr strike="noStrike" u="none" b="1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HSV:  0, 201, 102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y="4705350" x="5467350"/>
            <a:ext cy="646331" cx="201136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buSzPct val="25000"/>
              <a:buNone/>
            </a:pPr>
            <a:r>
              <a:rPr strike="noStrike" u="none" b="1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RGB: 102, 0, 0</a:t>
            </a:r>
          </a:p>
          <a:p>
            <a:pPr algn="l" rtl="0" lvl="0" marR="0" indent="0" marL="0">
              <a:buSzPct val="25000"/>
              <a:buNone/>
            </a:pPr>
            <a:r>
              <a:rPr strike="noStrike" u="none" b="1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HSV:  0, 255, 102</a:t>
            </a:r>
          </a:p>
        </p:txBody>
      </p:sp>
      <p:sp>
        <p:nvSpPr>
          <p:cNvPr id="105" name="Shape 105"/>
          <p:cNvSpPr/>
          <p:nvPr/>
        </p:nvSpPr>
        <p:spPr>
          <a:xfrm>
            <a:off y="4179887" x="999224"/>
            <a:ext cy="1911925" cx="1995052"/>
          </a:xfrm>
          <a:prstGeom prst="rect">
            <a:avLst/>
          </a:prstGeom>
          <a:solidFill>
            <a:srgbClr val="D42D2D"/>
          </a:solidFill>
          <a:ln w="25400" cap="flat">
            <a:solidFill>
              <a:srgbClr val="395E8A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buSzPct val="25000"/>
              <a:buNone/>
            </a:pPr>
            <a:r>
              <a:rPr strike="noStrike" u="none" b="1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RGB: 212, 45, 45</a:t>
            </a:r>
          </a:p>
          <a:p>
            <a:pPr algn="ctr" rtl="0" lvl="0" marR="0" indent="0" marL="0">
              <a:buSzPct val="25000"/>
              <a:buNone/>
            </a:pPr>
            <a:r>
              <a:rPr strike="noStrike" u="none" b="1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HSV: 0, 201, 212</a:t>
            </a:r>
          </a:p>
        </p:txBody>
      </p:sp>
      <p:sp>
        <p:nvSpPr>
          <p:cNvPr id="106" name="Shape 106"/>
          <p:cNvSpPr/>
          <p:nvPr/>
        </p:nvSpPr>
        <p:spPr>
          <a:xfrm>
            <a:off y="4179887" x="2994276"/>
            <a:ext cy="1911925" cx="2085737"/>
          </a:xfrm>
          <a:prstGeom prst="rect">
            <a:avLst/>
          </a:prstGeom>
          <a:solidFill>
            <a:srgbClr val="661616"/>
          </a:solidFill>
          <a:ln w="25400" cap="flat">
            <a:solidFill>
              <a:srgbClr val="395E8A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buSzPct val="25000"/>
              <a:buNone/>
            </a:pPr>
            <a:r>
              <a:rPr strike="noStrike" u="none" b="1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RGB: 102, 0,0</a:t>
            </a:r>
          </a:p>
          <a:p>
            <a:pPr algn="ctr" rtl="0" lvl="0" marR="0" indent="0" marL="0">
              <a:buSzPct val="25000"/>
              <a:buNone/>
            </a:pPr>
            <a:r>
              <a:rPr strike="noStrike" u="none" b="1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HSV: 0, 255, 102</a:t>
            </a:r>
          </a:p>
        </p:txBody>
      </p:sp>
      <p:sp>
        <p:nvSpPr>
          <p:cNvPr id="107" name="Shape 107"/>
          <p:cNvSpPr/>
          <p:nvPr/>
        </p:nvSpPr>
        <p:spPr>
          <a:xfrm>
            <a:off y="4179887" x="5080014"/>
            <a:ext cy="1911925" cx="2085735"/>
          </a:xfrm>
          <a:prstGeom prst="rect">
            <a:avLst/>
          </a:prstGeom>
          <a:solidFill>
            <a:srgbClr val="FF6969"/>
          </a:solidFill>
          <a:ln w="25400" cap="flat">
            <a:solidFill>
              <a:srgbClr val="395E8A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buSzPct val="25000"/>
              <a:buNone/>
            </a:pPr>
            <a:r>
              <a:rPr strike="noStrike" u="none" b="1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RGB: 255, 105,105</a:t>
            </a:r>
          </a:p>
          <a:p>
            <a:pPr algn="ctr" rtl="0" lvl="0" marR="0" indent="0" marL="0">
              <a:buSzPct val="25000"/>
              <a:buNone/>
            </a:pPr>
            <a:r>
              <a:rPr strike="noStrike" u="none" b="1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HSV: 0, 105, 255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6" name="Shape 3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7" name="Shape 37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buNone/>
            </a:pPr>
            <a:r>
              <a:rPr lang="en-US"/>
              <a:t>Classifying Objects (Shape)</a:t>
            </a:r>
          </a:p>
        </p:txBody>
      </p:sp>
      <p:sp>
        <p:nvSpPr>
          <p:cNvPr id="378" name="Shape 378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lvl="0" indent="-317500" marL="457200">
              <a:buClr>
                <a:schemeClr val="dk1"/>
              </a:buClr>
              <a:buSzPct val="72916"/>
              <a:buFont typeface="Arial"/>
              <a:buChar char="•"/>
            </a:pPr>
            <a:r>
              <a:rPr lang="en-US"/>
              <a:t>Given all our previous techniques, how can we recognize the shape of an object?</a:t>
            </a:r>
          </a:p>
        </p:txBody>
      </p:sp>
      <p:sp>
        <p:nvSpPr>
          <p:cNvPr id="379" name="Shape 379"/>
          <p:cNvSpPr/>
          <p:nvPr/>
        </p:nvSpPr>
        <p:spPr>
          <a:xfrm>
            <a:off y="3100072" x="5213911"/>
            <a:ext cy="3850581" cx="393839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80" name="Shape 380"/>
          <p:cNvSpPr/>
          <p:nvPr/>
        </p:nvSpPr>
        <p:spPr>
          <a:xfrm>
            <a:off y="3100072" x="0"/>
            <a:ext cy="3828586" cx="52662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4" name="Shape 3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5" name="Shape 38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buNone/>
            </a:pPr>
            <a:r>
              <a:rPr lang="en-US"/>
              <a:t>Hough Transform</a:t>
            </a:r>
          </a:p>
        </p:txBody>
      </p:sp>
      <p:sp>
        <p:nvSpPr>
          <p:cNvPr id="386" name="Shape 386"/>
          <p:cNvSpPr txBox="1"/>
          <p:nvPr>
            <p:ph idx="1" type="body"/>
          </p:nvPr>
        </p:nvSpPr>
        <p:spPr>
          <a:xfrm>
            <a:off y="1039600" x="470958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3810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400" lang="en-US"/>
              <a:t>Recognizes Shapes in edge images.</a:t>
            </a:r>
          </a:p>
          <a:p>
            <a:pPr rtl="0" lvl="0" indent="-3810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400" lang="en-US"/>
              <a:t>Lines are simplest, but will also work for circles and ellipses.</a:t>
            </a:r>
          </a:p>
          <a:p>
            <a:pPr rtl="0" lvl="0" indent="-3810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400" lang="en-US"/>
              <a:t>Not very fast (but still usable)</a:t>
            </a:r>
          </a:p>
          <a:p>
            <a:pPr rtl="0" lvl="1" indent="-381000" marL="914400"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400" lang="en-US"/>
              <a:t>If you have problems, run on smaller images at slower intervals so it isn't a bottleneck.</a:t>
            </a:r>
          </a:p>
          <a:p>
            <a:pPr lvl="2" indent="-381000" marL="1371600">
              <a:buClr>
                <a:schemeClr val="dk1"/>
              </a:buClr>
              <a:buSzPct val="100000"/>
              <a:buFont typeface="Wingdings"/>
              <a:buChar char="§"/>
            </a:pPr>
            <a:r>
              <a:rPr sz="2400" lang="en-US"/>
              <a:t>If you're mapping walls on the side, you might only need to look for walls once each second or so.</a:t>
            </a:r>
          </a:p>
        </p:txBody>
      </p:sp>
      <p:sp>
        <p:nvSpPr>
          <p:cNvPr id="387" name="Shape 387"/>
          <p:cNvSpPr/>
          <p:nvPr/>
        </p:nvSpPr>
        <p:spPr>
          <a:xfrm>
            <a:off y="3804002" x="0"/>
            <a:ext cy="3053997" cx="917151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1" name="Shape 3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2" name="Shape 39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 rtl="0" lvl="0">
              <a:buNone/>
            </a:pPr>
            <a:r>
              <a:rPr lang="en-US"/>
              <a:t>Hough Transform</a:t>
            </a:r>
          </a:p>
        </p:txBody>
      </p:sp>
      <p:sp>
        <p:nvSpPr>
          <p:cNvPr id="393" name="Shape 393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buNone/>
            </a:pPr>
            <a:r>
              <a:rPr lang="en-US"/>
              <a:t>Flips the problem around: to find lines in an image, think about all the possible lines through each point, see which ones crop up.</a:t>
            </a:r>
          </a:p>
        </p:txBody>
      </p:sp>
      <p:sp>
        <p:nvSpPr>
          <p:cNvPr id="394" name="Shape 394"/>
          <p:cNvSpPr/>
          <p:nvPr/>
        </p:nvSpPr>
        <p:spPr>
          <a:xfrm>
            <a:off y="3257707" x="1040108"/>
            <a:ext cy="3525542" cx="706378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8" name="Shape 3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9" name="Shape 39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buNone/>
            </a:pPr>
            <a:r>
              <a:rPr lang="en-US"/>
              <a:t>Hough Transform</a:t>
            </a:r>
          </a:p>
        </p:txBody>
      </p:sp>
      <p:sp>
        <p:nvSpPr>
          <p:cNvPr id="400" name="Shape 400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317500" marL="457200">
              <a:buClr>
                <a:schemeClr val="dk1"/>
              </a:buClr>
              <a:buSzPct val="72916"/>
              <a:buFont typeface="Arial"/>
              <a:buChar char="•"/>
            </a:pPr>
            <a:r>
              <a:rPr lang="en-US"/>
              <a:t>Common method: Bin r, theta values, look for local maxima.</a:t>
            </a:r>
          </a:p>
          <a:p>
            <a:pPr lvl="0" indent="-317500" marL="457200">
              <a:buClr>
                <a:schemeClr val="dk1"/>
              </a:buClr>
              <a:buSzPct val="72916"/>
              <a:buFont typeface="Arial"/>
              <a:buChar char="•"/>
            </a:pPr>
            <a:r>
              <a:rPr lang="en-US"/>
              <a:t>Bright points below correspond to the bars. </a:t>
            </a:r>
          </a:p>
        </p:txBody>
      </p:sp>
      <p:sp>
        <p:nvSpPr>
          <p:cNvPr id="401" name="Shape 401"/>
          <p:cNvSpPr/>
          <p:nvPr/>
        </p:nvSpPr>
        <p:spPr>
          <a:xfrm>
            <a:off y="3542604" x="5622"/>
            <a:ext cy="4660820" cx="913275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5" name="Shape 4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6" name="Shape 40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buNone/>
            </a:pPr>
            <a:r>
              <a:rPr lang="en-US"/>
              <a:t>Hough Transform</a:t>
            </a:r>
          </a:p>
        </p:txBody>
      </p:sp>
      <p:sp>
        <p:nvSpPr>
          <p:cNvPr id="407" name="Shape 407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buNone/>
            </a:pPr>
            <a:r>
              <a:rPr lang="en-US"/>
              <a:t>OpenCV includes Hough Transform modules (and many other similar techniques). Use them, they're properly optimized and therefore fast(ish).</a:t>
            </a:r>
          </a:p>
          <a:p>
            <a:r>
              <a:t/>
            </a:r>
          </a:p>
          <a:p>
            <a:pPr>
              <a:buNone/>
            </a:pPr>
            <a:r>
              <a:rPr lang="en-US"/>
              <a:t>Shape is important for advanced image processing, but consider other options (i.e. head towards red segments.)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1" name="Shape 4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2" name="Shape 41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Estimating Distances to Objects</a:t>
            </a:r>
          </a:p>
        </p:txBody>
      </p:sp>
      <p:sp>
        <p:nvSpPr>
          <p:cNvPr id="413" name="Shape 413"/>
          <p:cNvSpPr txBox="1"/>
          <p:nvPr>
            <p:ph idx="1" type="body"/>
          </p:nvPr>
        </p:nvSpPr>
        <p:spPr>
          <a:xfrm>
            <a:off y="1600200" x="457200"/>
            <a:ext cy="4526100" cx="43155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131944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 that all balls have the same size. Likewise with goals, wall heights, etc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131944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making some measurements and using some trig, you can estimate distance to objects from your image data nicely.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131944"/>
              <a:buFont typeface="Arial"/>
              <a:buChar char="•"/>
            </a:pPr>
            <a:r>
              <a:rPr sz="2400" lang="en-US"/>
              <a:t>You can make all sorts of reasonable approximations. (i.e. distance is linear in the size of the image of the ball).</a:t>
            </a:r>
          </a:p>
        </p:txBody>
      </p:sp>
      <p:sp>
        <p:nvSpPr>
          <p:cNvPr id="414" name="Shape 414"/>
          <p:cNvSpPr/>
          <p:nvPr/>
        </p:nvSpPr>
        <p:spPr>
          <a:xfrm>
            <a:off y="3636983" x="8035275"/>
            <a:ext cy="950100" cx="934199"/>
          </a:xfrm>
          <a:prstGeom prst="ellipse">
            <a:avLst/>
          </a:prstGeom>
          <a:solidFill>
            <a:srgbClr val="00FF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spAutoFit/>
          </a:bodyPr>
          <a:lstStyle/>
          <a:p/>
        </p:txBody>
      </p:sp>
      <p:sp>
        <p:nvSpPr>
          <p:cNvPr id="415" name="Shape 415"/>
          <p:cNvSpPr/>
          <p:nvPr/>
        </p:nvSpPr>
        <p:spPr>
          <a:xfrm>
            <a:off y="2018929" x="4301358"/>
            <a:ext cy="1664532" cx="103806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cxnSp>
        <p:nvCxnSpPr>
          <p:cNvPr id="416" name="Shape 416"/>
          <p:cNvCxnSpPr/>
          <p:nvPr/>
        </p:nvCxnSpPr>
        <p:spPr>
          <a:xfrm>
            <a:off y="2865100" x="5152425"/>
            <a:ext cy="2418300" cx="4533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417" name="Shape 417"/>
          <p:cNvCxnSpPr/>
          <p:nvPr/>
        </p:nvCxnSpPr>
        <p:spPr>
          <a:xfrm>
            <a:off y="2865100" x="5152425"/>
            <a:ext cy="1032599" cx="4618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418" name="Shape 418"/>
          <p:cNvCxnSpPr/>
          <p:nvPr/>
        </p:nvCxnSpPr>
        <p:spPr>
          <a:xfrm flipH="1">
            <a:off y="3636983" x="8283074"/>
            <a:ext cy="912300" cx="343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419" name="Shape 419"/>
          <p:cNvSpPr txBox="1"/>
          <p:nvPr/>
        </p:nvSpPr>
        <p:spPr>
          <a:xfrm>
            <a:off y="4769175" x="6926587"/>
            <a:ext cy="338100" cx="17345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spAutoFit/>
          </a:bodyPr>
          <a:lstStyle/>
          <a:p>
            <a:pPr>
              <a:buNone/>
            </a:pPr>
            <a:r>
              <a:rPr lang="en-US"/>
              <a:t>~1 ball diameter</a:t>
            </a:r>
          </a:p>
        </p:txBody>
      </p:sp>
      <p:cxnSp>
        <p:nvCxnSpPr>
          <p:cNvPr id="420" name="Shape 420"/>
          <p:cNvCxnSpPr>
            <a:stCxn id="419" idx="0"/>
          </p:cNvCxnSpPr>
          <p:nvPr/>
        </p:nvCxnSpPr>
        <p:spPr>
          <a:xfrm rot="10800000" flipH="1">
            <a:off y="4238475" x="7793887"/>
            <a:ext cy="530699" cx="5652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421" name="Shape 421"/>
          <p:cNvSpPr/>
          <p:nvPr/>
        </p:nvSpPr>
        <p:spPr>
          <a:xfrm>
            <a:off y="2865100" x="5630876"/>
            <a:ext cy="566400" cx="566400"/>
          </a:xfrm>
          <a:prstGeom prst="arc">
            <a:avLst>
              <a:gd fmla="val 20966148" name="adj1"/>
              <a:gd fmla="val 3011750" name="adj2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spAutoFit/>
          </a:bodyPr>
          <a:lstStyle/>
          <a:p/>
        </p:txBody>
      </p:sp>
      <p:cxnSp>
        <p:nvCxnSpPr>
          <p:cNvPr id="422" name="Shape 422"/>
          <p:cNvCxnSpPr>
            <a:endCxn id="423" idx="5"/>
          </p:cNvCxnSpPr>
          <p:nvPr/>
        </p:nvCxnSpPr>
        <p:spPr>
          <a:xfrm>
            <a:off y="2880042" x="5175783"/>
            <a:ext cy="1274099" cx="33687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424" name="Shape 424"/>
          <p:cNvSpPr txBox="1"/>
          <p:nvPr/>
        </p:nvSpPr>
        <p:spPr>
          <a:xfrm>
            <a:off y="4269100" x="5632900"/>
            <a:ext cy="338100" cx="21632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spAutoFit/>
          </a:bodyPr>
          <a:lstStyle/>
          <a:p>
            <a:pPr rtl="0" lvl="0">
              <a:buNone/>
            </a:pPr>
            <a:r>
              <a:rPr lang="en-US"/>
              <a:t>Distance to ball center</a:t>
            </a:r>
          </a:p>
        </p:txBody>
      </p:sp>
      <p:cxnSp>
        <p:nvCxnSpPr>
          <p:cNvPr id="425" name="Shape 425"/>
          <p:cNvCxnSpPr>
            <a:stCxn id="424" idx="0"/>
          </p:cNvCxnSpPr>
          <p:nvPr/>
        </p:nvCxnSpPr>
        <p:spPr>
          <a:xfrm rot="10800000" flipH="1">
            <a:off y="3738400" x="6714549"/>
            <a:ext cy="530699" cx="5652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426" name="Shape 426"/>
          <p:cNvCxnSpPr/>
          <p:nvPr/>
        </p:nvCxnSpPr>
        <p:spPr>
          <a:xfrm flipH="1">
            <a:off y="2049775" x="5964575"/>
            <a:ext cy="1769700" cx="2699"/>
          </a:xfrm>
          <a:prstGeom prst="straightConnector1">
            <a:avLst/>
          </a:prstGeom>
          <a:noFill/>
          <a:ln w="19050" cap="flat">
            <a:solidFill>
              <a:srgbClr val="980000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423" name="Shape 423"/>
          <p:cNvSpPr/>
          <p:nvPr/>
        </p:nvSpPr>
        <p:spPr>
          <a:xfrm>
            <a:off y="4052483" x="8442825"/>
            <a:ext cy="119100" cx="119100"/>
          </a:xfrm>
          <a:prstGeom prst="flowChartSummingJunction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spAutoFit/>
          </a:bodyPr>
          <a:lstStyle/>
          <a:p/>
        </p:txBody>
      </p:sp>
      <p:cxnSp>
        <p:nvCxnSpPr>
          <p:cNvPr id="427" name="Shape 427"/>
          <p:cNvCxnSpPr/>
          <p:nvPr/>
        </p:nvCxnSpPr>
        <p:spPr>
          <a:xfrm flipH="1">
            <a:off y="3052775" x="5964424"/>
            <a:ext cy="248999" cx="3000"/>
          </a:xfrm>
          <a:prstGeom prst="straightConnector1">
            <a:avLst/>
          </a:prstGeom>
          <a:noFill/>
          <a:ln w="76200" cap="flat">
            <a:solidFill>
              <a:srgbClr val="00FF00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428" name="Shape 428"/>
          <p:cNvSpPr txBox="1"/>
          <p:nvPr/>
        </p:nvSpPr>
        <p:spPr>
          <a:xfrm>
            <a:off y="2302950" x="6337425"/>
            <a:ext cy="338100" cx="21632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spAutoFit/>
          </a:bodyPr>
          <a:lstStyle/>
          <a:p>
            <a:pPr rtl="0" lvl="0">
              <a:buNone/>
            </a:pPr>
            <a:r>
              <a:rPr lang="en-US"/>
              <a:t>Image of ball</a:t>
            </a:r>
          </a:p>
        </p:txBody>
      </p:sp>
      <p:cxnSp>
        <p:nvCxnSpPr>
          <p:cNvPr id="429" name="Shape 429"/>
          <p:cNvCxnSpPr/>
          <p:nvPr/>
        </p:nvCxnSpPr>
        <p:spPr>
          <a:xfrm flipH="1">
            <a:off y="2646700" x="6047749"/>
            <a:ext cy="480299" cx="9393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430" name="Shape 430"/>
          <p:cNvSpPr txBox="1"/>
          <p:nvPr/>
        </p:nvSpPr>
        <p:spPr>
          <a:xfrm>
            <a:off y="1655975" x="6252300"/>
            <a:ext cy="338100" cx="21632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spAutoFit/>
          </a:bodyPr>
          <a:lstStyle/>
          <a:p>
            <a:pPr rtl="0" lvl="0">
              <a:buNone/>
            </a:pPr>
            <a:r>
              <a:rPr lang="en-US"/>
              <a:t>Image plane</a:t>
            </a:r>
          </a:p>
        </p:txBody>
      </p:sp>
      <p:cxnSp>
        <p:nvCxnSpPr>
          <p:cNvPr id="431" name="Shape 431"/>
          <p:cNvCxnSpPr/>
          <p:nvPr/>
        </p:nvCxnSpPr>
        <p:spPr>
          <a:xfrm flipH="1">
            <a:off y="1999725" x="5962624"/>
            <a:ext cy="480299" cx="9393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none"/>
            <a:tailEnd w="lg" len="lg" type="triangle"/>
          </a:ln>
        </p:spPr>
      </p:cxn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5" name="Shape 4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6" name="Shape 43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Testing Advice</a:t>
            </a:r>
          </a:p>
        </p:txBody>
      </p:sp>
      <p:sp>
        <p:nvSpPr>
          <p:cNvPr id="437" name="Shape 437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a collection of images which you can use unit tests on (</a:t>
            </a:r>
            <a:r>
              <a:rPr lang="en-US"/>
              <a:t>There are some from us in the staff repository).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detection of balls and goals from different angles, and arrange in various ways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to test your vision code (especially color detection) in different lighting conditions. Try </a:t>
            </a:r>
            <a:r>
              <a:rPr lang="en-US"/>
              <a:t>not to require too much calibration for this.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1" name="Shape 4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2" name="Shape 442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117283"/>
              <a:buFont typeface="Arial"/>
              <a:buChar char="•"/>
            </a:pPr>
            <a:r>
              <a:rPr strike="noStrike" u="none" b="0" cap="none" baseline="0" sz="27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Connected Component Labeling: </a:t>
            </a:r>
            <a:r>
              <a:rPr strike="noStrike" u="sng" b="0" cap="none" baseline="0" sz="2700" lang="en-US" i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http://homepages.inf.ed.ac.uk/rbf/HIPR2/label.htm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117283"/>
              <a:buFont typeface="Arial"/>
              <a:buChar char="•"/>
            </a:pPr>
            <a:r>
              <a:rPr strike="noStrike" u="none" b="0" cap="none" baseline="0" sz="27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Edge Detection: </a:t>
            </a:r>
            <a:r>
              <a:rPr strike="noStrike" u="sng" b="0" cap="none" baseline="0" sz="2700" lang="en-US" i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http://www.pages.drexel.edu/~weg22/can_tut.html</a:t>
            </a:r>
          </a:p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117283"/>
              <a:buFont typeface="Arial"/>
              <a:buChar char="•"/>
            </a:pPr>
            <a:r>
              <a:rPr strike="noStrike" u="none" b="0" cap="none" baseline="0" sz="27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Various lectures from previous years also have info on camera details, performance optimizations, stereo vision, rigid body motion, etc</a:t>
            </a:r>
          </a:p>
          <a:p>
            <a:pPr algn="l" rtl="0" lvl="1" marR="0" indent="0" marL="0">
              <a:spcBef>
                <a:spcPts val="4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sng" b="0" cap="none" baseline="0" sz="1850" lang="en-US" i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http://web.mit.edu/6.186/2010/lectures/vision.pdf</a:t>
            </a:r>
          </a:p>
          <a:p>
            <a:pPr algn="l" rtl="0" lvl="1" marR="0" indent="0" marL="0">
              <a:spcBef>
                <a:spcPts val="4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sng" b="0" cap="none" baseline="0" sz="1850" lang="en-US" i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http://web.mit.edu/6.186/2007/lectures/vision/maslab-vision.ppt</a:t>
            </a:r>
          </a:p>
          <a:p>
            <a:pPr algn="l" rtl="0" lvl="1" marR="0" indent="0" marL="0">
              <a:spcBef>
                <a:spcPts val="4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sng" b="0" cap="none" baseline="0" sz="1850" lang="en-US" i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http://web.mit.edu/6.186/2006/lectures/Vision.pdf</a:t>
            </a:r>
          </a:p>
          <a:p>
            <a:pPr algn="l" rtl="0" lvl="1" marR="0" indent="0" marL="0">
              <a:spcBef>
                <a:spcPts val="4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sng" b="0" cap="none" baseline="0" sz="1850" lang="en-US" i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http://web.mit.edu/6.186/2005/doc/basicvision.pdf</a:t>
            </a:r>
          </a:p>
          <a:p>
            <a:pPr algn="l" rtl="0" lvl="1" marR="0" indent="0" marL="0">
              <a:spcBef>
                <a:spcPts val="4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sng" b="0" cap="none" baseline="0" sz="1850" lang="en-US" i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http://web.mit.edu/6.186/2005/doc/morevision.pdf</a:t>
            </a:r>
          </a:p>
          <a:p>
            <a:pPr algn="l" rtl="0" lvl="1" marR="0" indent="0" marL="0">
              <a:spcBef>
                <a:spcPts val="4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sng" b="0" cap="none" baseline="0" sz="1850" lang="en-US" i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http://courses.csail.mit.edu/6.141/spring2008/pub/lectures/Vision-I-Lecture.pdf</a:t>
            </a:r>
          </a:p>
          <a:p>
            <a:r>
              <a:t/>
            </a:r>
          </a:p>
        </p:txBody>
      </p:sp>
      <p:sp>
        <p:nvSpPr>
          <p:cNvPr id="443" name="Shape 44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Resources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y="274637" x="457200"/>
            <a:ext cy="1143000" cx="54228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Colorspaces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y="1204550" x="457200"/>
            <a:ext cy="2209799" cx="594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-342900" marL="342900">
              <a:spcBef>
                <a:spcPts val="640"/>
              </a:spcBef>
              <a:buClr>
                <a:schemeClr val="dk1"/>
              </a:buClr>
              <a:buSzPct val="105555"/>
              <a:buFont typeface="Arial"/>
              <a:buChar char="•"/>
            </a:pPr>
            <a:r>
              <a:rPr strike="noStrike" u="none" b="0" cap="none" baseline="0" sz="295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 that because the hue in HSV wraps around, red is both h=255 and h=0</a:t>
            </a:r>
          </a:p>
        </p:txBody>
      </p:sp>
      <p:sp>
        <p:nvSpPr>
          <p:cNvPr id="114" name="Shape 114"/>
          <p:cNvSpPr/>
          <p:nvPr/>
        </p:nvSpPr>
        <p:spPr>
          <a:xfrm>
            <a:off y="3176575" x="4586003"/>
            <a:ext cy="3681424" cx="4586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15" name="Shape 115"/>
          <p:cNvSpPr/>
          <p:nvPr/>
        </p:nvSpPr>
        <p:spPr>
          <a:xfrm>
            <a:off y="3176575" x="0"/>
            <a:ext cy="3681424" cx="4586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16" name="Shape 116"/>
          <p:cNvSpPr/>
          <p:nvPr/>
        </p:nvSpPr>
        <p:spPr>
          <a:xfrm>
            <a:off y="152398" x="5638801"/>
            <a:ext cy="2783839" cx="34798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17" name="Shape 117"/>
          <p:cNvSpPr/>
          <p:nvPr/>
        </p:nvSpPr>
        <p:spPr>
          <a:xfrm>
            <a:off y="782318" x="6629400"/>
            <a:ext cy="762000" cx="1295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hue=255</a:t>
            </a:r>
          </a:p>
        </p:txBody>
      </p:sp>
      <p:sp>
        <p:nvSpPr>
          <p:cNvPr id="118" name="Shape 118"/>
          <p:cNvSpPr/>
          <p:nvPr/>
        </p:nvSpPr>
        <p:spPr>
          <a:xfrm>
            <a:off y="848358" x="8077653"/>
            <a:ext cy="629917" cx="1040947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hue=0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y="152400" x="468312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Representation of Color in Bytes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1371600" x="468310"/>
            <a:ext cy="1447800" cx="860311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BufferedImage img = …;</a:t>
            </a:r>
          </a:p>
          <a:p>
            <a:pPr algn="l" rtl="0" lvl="0" marR="0" indent="0" mar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img.getRGB(x, y) returns a 32-bit (4-byte) integer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y="3790950" x="2590800"/>
            <a:ext cy="723900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spcBef>
                <a:spcPts val="96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0x00FF0000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y="152400" x="468312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Representation of Color in Bytes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y="3790950" x="2590800"/>
            <a:ext cy="723900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spcBef>
                <a:spcPts val="96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0x</a:t>
            </a:r>
            <a:r>
              <a:rPr strike="noStrike" u="none" b="1" cap="none" baseline="0" sz="4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00</a:t>
            </a:r>
            <a:r>
              <a:rPr strike="noStrike" u="none" b="0" cap="none" baseline="0" sz="4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FF0000</a:t>
            </a:r>
          </a:p>
        </p:txBody>
      </p:sp>
      <p:sp>
        <p:nvSpPr>
          <p:cNvPr id="133" name="Shape 133"/>
          <p:cNvSpPr/>
          <p:nvPr/>
        </p:nvSpPr>
        <p:spPr>
          <a:xfrm>
            <a:off y="2209800" x="1676400"/>
            <a:ext cy="1581150" cx="6248399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30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Alpha channel: basically transparency, not of interest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y="152400" x="468312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Representation of Color in Bytes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y="3790950" x="2590800"/>
            <a:ext cy="723900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spcBef>
                <a:spcPts val="96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0x00</a:t>
            </a:r>
            <a:r>
              <a:rPr strike="noStrike" u="none" b="1" cap="none" baseline="0" sz="4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FF</a:t>
            </a:r>
            <a:r>
              <a:rPr strike="noStrike" u="none" b="0" cap="none" baseline="0" sz="4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0000</a:t>
            </a:r>
          </a:p>
        </p:txBody>
      </p:sp>
      <p:sp>
        <p:nvSpPr>
          <p:cNvPr id="141" name="Shape 141"/>
          <p:cNvSpPr/>
          <p:nvPr/>
        </p:nvSpPr>
        <p:spPr>
          <a:xfrm>
            <a:off y="2133600" x="3429000"/>
            <a:ext cy="1581150" cx="20574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30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Red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y="5715000" x="571500"/>
            <a:ext cy="723900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Red: 0xFF=255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y="152400" x="468312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Representation of Color in Bytes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y="3790950" x="2590800"/>
            <a:ext cy="723900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spcBef>
                <a:spcPts val="96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0x00FF</a:t>
            </a:r>
            <a:r>
              <a:rPr strike="noStrike" u="none" b="1" cap="none" baseline="0" sz="4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00</a:t>
            </a:r>
            <a:r>
              <a:rPr strike="noStrike" u="none" b="0" cap="none" baseline="0" sz="4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00</a:t>
            </a:r>
          </a:p>
        </p:txBody>
      </p:sp>
      <p:sp>
        <p:nvSpPr>
          <p:cNvPr id="150" name="Shape 150"/>
          <p:cNvSpPr/>
          <p:nvPr/>
        </p:nvSpPr>
        <p:spPr>
          <a:xfrm>
            <a:off y="2133600" x="4114800"/>
            <a:ext cy="1581150" cx="20574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30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Green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y="5715000" x="571500"/>
            <a:ext cy="723900" cx="83439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Red: 0xFF=255      Green: 0x00=0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y="152400" x="468312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Representation of Color in Bytes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y="3790950" x="2590800"/>
            <a:ext cy="723900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spcBef>
                <a:spcPts val="96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4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0x00FF00</a:t>
            </a:r>
            <a:r>
              <a:rPr strike="noStrike" u="none" b="1" cap="none" baseline="0" sz="4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00</a:t>
            </a:r>
          </a:p>
        </p:txBody>
      </p:sp>
      <p:sp>
        <p:nvSpPr>
          <p:cNvPr id="159" name="Shape 159"/>
          <p:cNvSpPr/>
          <p:nvPr/>
        </p:nvSpPr>
        <p:spPr>
          <a:xfrm>
            <a:off y="2133600" x="4724400"/>
            <a:ext cy="1581150" cx="20574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30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Blue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y="5715000" x="571500"/>
            <a:ext cy="723900" cx="85725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Red: 0xFF=255      Green: 0x00=0        Blue: 0x00=0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